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null)"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48"/>
  </p:notesMasterIdLst>
  <p:sldIdLst>
    <p:sldId id="275" r:id="rId2"/>
    <p:sldId id="276" r:id="rId3"/>
    <p:sldId id="277" r:id="rId4"/>
    <p:sldId id="278" r:id="rId5"/>
    <p:sldId id="279" r:id="rId6"/>
    <p:sldId id="280" r:id="rId7"/>
    <p:sldId id="281" r:id="rId8"/>
    <p:sldId id="282" r:id="rId9"/>
    <p:sldId id="312" r:id="rId10"/>
    <p:sldId id="313" r:id="rId11"/>
    <p:sldId id="314" r:id="rId12"/>
    <p:sldId id="315" r:id="rId13"/>
    <p:sldId id="292" r:id="rId14"/>
    <p:sldId id="294" r:id="rId15"/>
    <p:sldId id="295" r:id="rId16"/>
    <p:sldId id="296" r:id="rId17"/>
    <p:sldId id="297" r:id="rId18"/>
    <p:sldId id="298" r:id="rId19"/>
    <p:sldId id="299" r:id="rId20"/>
    <p:sldId id="300" r:id="rId21"/>
    <p:sldId id="301" r:id="rId22"/>
    <p:sldId id="293" r:id="rId23"/>
    <p:sldId id="302" r:id="rId24"/>
    <p:sldId id="308" r:id="rId25"/>
    <p:sldId id="305" r:id="rId26"/>
    <p:sldId id="306" r:id="rId27"/>
    <p:sldId id="307" r:id="rId28"/>
    <p:sldId id="309" r:id="rId29"/>
    <p:sldId id="310" r:id="rId30"/>
    <p:sldId id="311" r:id="rId31"/>
    <p:sldId id="285" r:id="rId32"/>
    <p:sldId id="317" r:id="rId33"/>
    <p:sldId id="319" r:id="rId34"/>
    <p:sldId id="318" r:id="rId35"/>
    <p:sldId id="320" r:id="rId36"/>
    <p:sldId id="321" r:id="rId37"/>
    <p:sldId id="322" r:id="rId38"/>
    <p:sldId id="323" r:id="rId39"/>
    <p:sldId id="324" r:id="rId40"/>
    <p:sldId id="325" r:id="rId41"/>
    <p:sldId id="286" r:id="rId42"/>
    <p:sldId id="287" r:id="rId43"/>
    <p:sldId id="316" r:id="rId44"/>
    <p:sldId id="288" r:id="rId45"/>
    <p:sldId id="289" r:id="rId46"/>
    <p:sldId id="290" r:id="rId4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14"/>
            <p14:sldId id="315"/>
          </p14:sldIdLst>
        </p14:section>
        <p14:section name="Multi-Target Regression" id="{C9B2E4F9-EC6A-284C-8EBA-A9F1148651F2}">
          <p14:sldIdLst>
            <p14:sldId id="292"/>
            <p14:sldId id="294"/>
            <p14:sldId id="295"/>
            <p14:sldId id="296"/>
            <p14:sldId id="297"/>
            <p14:sldId id="298"/>
            <p14:sldId id="299"/>
            <p14:sldId id="300"/>
            <p14:sldId id="301"/>
          </p14:sldIdLst>
        </p14:section>
        <p14:section name="Multi-Instance Classification" id="{D48AD9B0-C469-CB45-A05C-5D59E0056BCE}">
          <p14:sldIdLst>
            <p14:sldId id="293"/>
            <p14:sldId id="302"/>
            <p14:sldId id="308"/>
            <p14:sldId id="305"/>
            <p14:sldId id="306"/>
            <p14:sldId id="307"/>
            <p14:sldId id="309"/>
            <p14:sldId id="310"/>
            <p14:sldId id="311"/>
          </p14:sldIdLst>
        </p14:section>
        <p14:section name="Online Learning" id="{0037C51F-6019-2A42-8448-8C9F3D610977}">
          <p14:sldIdLst>
            <p14:sldId id="285"/>
            <p14:sldId id="317"/>
            <p14:sldId id="319"/>
            <p14:sldId id="318"/>
            <p14:sldId id="320"/>
            <p14:sldId id="321"/>
            <p14:sldId id="322"/>
            <p14:sldId id="323"/>
            <p14:sldId id="324"/>
            <p14:sldId id="325"/>
          </p14:sldIdLst>
        </p14:section>
        <p14:section name="Data Stream Classification" id="{3EB60703-F53C-DB46-BB4A-30FF19DAD1BE}">
          <p14:sldIdLst>
            <p14:sldId id="286"/>
          </p14:sldIdLst>
        </p14:section>
        <p14:section name="Conclusions &amp; Future Work" id="{DA592D96-CB82-5547-9552-7D7C9F0C45B7}">
          <p14:sldIdLst>
            <p14:sldId id="287"/>
            <p14:sldId id="316"/>
            <p14:sldId id="288"/>
          </p14:sldIdLst>
        </p14:section>
        <p14:section name="Vita" id="{FAC11BF6-AC07-784C-A6C2-393D0ED40CE3}">
          <p14:sldIdLst>
            <p14:sldId id="289"/>
            <p14:sldId id="290"/>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E6E6E6"/>
    <a:srgbClr val="FFBA00"/>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7" autoAdjust="0"/>
    <p:restoredTop sz="75481"/>
  </p:normalViewPr>
  <p:slideViewPr>
    <p:cSldViewPr snapToGrid="0" snapToObjects="1" showGuides="1">
      <p:cViewPr varScale="1">
        <p:scale>
          <a:sx n="125" d="100"/>
          <a:sy n="125" d="100"/>
        </p:scale>
        <p:origin x="1008" y="168"/>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9</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2712092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800135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3.emf"/><Relationship Id="rId7" Type="http://schemas.openxmlformats.org/officeDocument/2006/relationships/image" Target="../media/image16.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8.png"/><Relationship Id="rId9" Type="http://schemas.openxmlformats.org/officeDocument/2006/relationships/image" Target="../media/image18.emf"/></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9.png"/><Relationship Id="rId7" Type="http://schemas.openxmlformats.org/officeDocument/2006/relationships/image" Target="../media/image26.emf"/><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tiff"/><Relationship Id="rId7" Type="http://schemas.openxmlformats.org/officeDocument/2006/relationships/image" Target="../media/image34.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 Id="rId9" Type="http://schemas.openxmlformats.org/officeDocument/2006/relationships/image" Target="../media/image36.emf"/></Relationships>
</file>

<file path=ppt/slides/_rels/slide2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9.emf"/><Relationship Id="rId4" Type="http://schemas.openxmlformats.org/officeDocument/2006/relationships/image" Target="../media/image38.emf"/></Relationships>
</file>

<file path=ppt/slides/_rels/slide2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null)"/><Relationship Id="rId7"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11</a:t>
            </a:fld>
            <a:endParaRPr lang="en-US" dirty="0"/>
          </a:p>
        </p:txBody>
      </p:sp>
      <p:sp>
        <p:nvSpPr>
          <p:cNvPr id="6" name="Content Placeholder 2">
            <a:extLst>
              <a:ext uri="{FF2B5EF4-FFF2-40B4-BE49-F238E27FC236}">
                <a16:creationId xmlns:a16="http://schemas.microsoft.com/office/drawing/2014/main" id="{64466949-BB67-9C47-9ECF-AB3B9DB62CF6}"/>
              </a:ext>
            </a:extLst>
          </p:cNvPr>
          <p:cNvSpPr>
            <a:spLocks noGrp="1"/>
          </p:cNvSpPr>
          <p:nvPr>
            <p:ph idx="1"/>
          </p:nvPr>
        </p:nvSpPr>
        <p:spPr>
          <a:xfrm>
            <a:off x="628651" y="798951"/>
            <a:ext cx="7886700" cy="3706350"/>
          </a:xfrm>
        </p:spPr>
        <p:txBody>
          <a:bodyPr/>
          <a:lstStyle/>
          <a:p>
            <a:r>
              <a:rPr lang="en-US" sz="2000" dirty="0"/>
              <a:t>Quadratic Programming (QP) Solvers: </a:t>
            </a:r>
          </a:p>
          <a:p>
            <a:pPr lvl="1"/>
            <a:r>
              <a:rPr lang="en-US" sz="1800" i="1" dirty="0"/>
              <a:t>Interior Point Method</a:t>
            </a:r>
            <a:endParaRPr lang="en-US" sz="1800" dirty="0"/>
          </a:p>
          <a:p>
            <a:pPr lvl="1"/>
            <a:r>
              <a:rPr lang="en-US" sz="1800" i="1" dirty="0"/>
              <a:t>Sequential Minimal Optimization </a:t>
            </a:r>
            <a:r>
              <a:rPr lang="en-US" sz="1800" dirty="0"/>
              <a:t>(SMO)</a:t>
            </a:r>
          </a:p>
          <a:p>
            <a:r>
              <a:rPr lang="en-US" sz="2000" dirty="0"/>
              <a:t>Geometric methods: </a:t>
            </a:r>
          </a:p>
          <a:p>
            <a:pPr lvl="1"/>
            <a:r>
              <a:rPr lang="en-US" sz="1800" i="1" dirty="0"/>
              <a:t>Core Vector Machines </a:t>
            </a:r>
            <a:r>
              <a:rPr lang="en-US" sz="1800" dirty="0"/>
              <a:t>(CVM)</a:t>
            </a:r>
          </a:p>
          <a:p>
            <a:pPr lvl="1"/>
            <a:r>
              <a:rPr lang="en-US" sz="1800" i="1" dirty="0"/>
              <a:t>Ball Vector Machines </a:t>
            </a:r>
            <a:r>
              <a:rPr lang="en-US" sz="1800" dirty="0"/>
              <a:t>(BVM)</a:t>
            </a:r>
          </a:p>
          <a:p>
            <a:pPr lvl="1"/>
            <a:r>
              <a:rPr lang="en-US" sz="1800" i="1" dirty="0"/>
              <a:t>Minimum Norm SVM </a:t>
            </a:r>
            <a:r>
              <a:rPr lang="en-US" sz="1800" dirty="0"/>
              <a:t>(MN-SVM)</a:t>
            </a:r>
          </a:p>
          <a:p>
            <a:r>
              <a:rPr lang="en-US" sz="2000" dirty="0"/>
              <a:t>Descent methods: </a:t>
            </a:r>
          </a:p>
          <a:p>
            <a:pPr lvl="1"/>
            <a:r>
              <a:rPr lang="en-US" sz="1800" i="1" dirty="0"/>
              <a:t>Non-Negative Iterative Single Data Algorithm</a:t>
            </a:r>
            <a:r>
              <a:rPr lang="en-US" sz="1800" dirty="0"/>
              <a:t> (NNISDA)</a:t>
            </a:r>
            <a:endParaRPr lang="en-US" dirty="0"/>
          </a:p>
          <a:p>
            <a:pPr lvl="1"/>
            <a:r>
              <a:rPr lang="en-US" sz="1800" i="1" dirty="0"/>
              <a:t>Naïve Online R Minimization Algorithm </a:t>
            </a:r>
            <a:r>
              <a:rPr lang="en-US" sz="1800" dirty="0"/>
              <a:t>(NORMA)</a:t>
            </a:r>
          </a:p>
          <a:p>
            <a:pPr lvl="1"/>
            <a:r>
              <a:rPr lang="en-US" sz="1800" i="1" dirty="0"/>
              <a:t>Primal Estimated sub-Gradient </a:t>
            </a:r>
            <a:r>
              <a:rPr lang="en-US" sz="1800" i="1" dirty="0" err="1"/>
              <a:t>SOlver</a:t>
            </a:r>
            <a:r>
              <a:rPr lang="en-US" sz="1800" i="1" dirty="0"/>
              <a:t> for SVM</a:t>
            </a:r>
            <a:r>
              <a:rPr lang="en-US" sz="1800" dirty="0"/>
              <a:t> (PEGASOS)</a:t>
            </a:r>
          </a:p>
          <a:p>
            <a:pPr lvl="1"/>
            <a:r>
              <a:rPr lang="en-US" sz="1800" i="1" dirty="0" err="1"/>
              <a:t>OnLine</a:t>
            </a:r>
            <a:r>
              <a:rPr lang="en-US" sz="1800" i="1" dirty="0"/>
              <a:t> Learning Algorithm</a:t>
            </a:r>
            <a:r>
              <a:rPr lang="en-US" sz="1800" dirty="0"/>
              <a:t> (OLLA)</a:t>
            </a:r>
          </a:p>
          <a:p>
            <a:endParaRPr lang="en-US" sz="2000" dirty="0"/>
          </a:p>
        </p:txBody>
      </p:sp>
    </p:spTree>
    <p:extLst>
      <p:ext uri="{BB962C8B-B14F-4D97-AF65-F5344CB8AC3E}">
        <p14:creationId xmlns:p14="http://schemas.microsoft.com/office/powerpoint/2010/main" val="2649227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9F436-3BCA-814A-9C9E-0D2F3C7E27EC}"/>
              </a:ext>
            </a:extLst>
          </p:cNvPr>
          <p:cNvSpPr>
            <a:spLocks noGrp="1"/>
          </p:cNvSpPr>
          <p:nvPr>
            <p:ph type="title"/>
          </p:nvPr>
        </p:nvSpPr>
        <p:spPr/>
        <p:txBody>
          <a:bodyPr/>
          <a:lstStyle/>
          <a:p>
            <a:r>
              <a:rPr lang="en-US" dirty="0"/>
              <a:t>Why SVMs: Form vs. Norm</a:t>
            </a:r>
          </a:p>
        </p:txBody>
      </p:sp>
      <p:sp>
        <p:nvSpPr>
          <p:cNvPr id="3" name="Content Placeholder 2">
            <a:extLst>
              <a:ext uri="{FF2B5EF4-FFF2-40B4-BE49-F238E27FC236}">
                <a16:creationId xmlns:a16="http://schemas.microsoft.com/office/drawing/2014/main" id="{4BCC3765-F4D4-694B-8FFD-66163299BB0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5BEC683-F3BF-FC49-BA74-81E3BBE47825}"/>
              </a:ext>
            </a:extLst>
          </p:cNvPr>
          <p:cNvSpPr>
            <a:spLocks noGrp="1"/>
          </p:cNvSpPr>
          <p:nvPr>
            <p:ph type="ftr" sz="quarter" idx="3"/>
          </p:nvPr>
        </p:nvSpPr>
        <p:spPr/>
        <p:txBody>
          <a:bodyPr/>
          <a:lstStyle/>
          <a:p>
            <a:endParaRPr lang="en-US" dirty="0"/>
          </a:p>
        </p:txBody>
      </p:sp>
      <p:sp>
        <p:nvSpPr>
          <p:cNvPr id="5" name="Slide Number Placeholder 4">
            <a:extLst>
              <a:ext uri="{FF2B5EF4-FFF2-40B4-BE49-F238E27FC236}">
                <a16:creationId xmlns:a16="http://schemas.microsoft.com/office/drawing/2014/main" id="{81CBFA0B-BEAA-CE4D-B800-B6EC3C6F617D}"/>
              </a:ext>
            </a:extLst>
          </p:cNvPr>
          <p:cNvSpPr>
            <a:spLocks noGrp="1"/>
          </p:cNvSpPr>
          <p:nvPr>
            <p:ph type="sldNum" sz="quarter" idx="4"/>
          </p:nvPr>
        </p:nvSpPr>
        <p:spPr/>
        <p:txBody>
          <a:bodyPr/>
          <a:lstStyle/>
          <a:p>
            <a:fld id="{51F1AC64-B052-AA44-9FFA-523D4080C13E}" type="slidenum">
              <a:rPr lang="en-US" smtClean="0"/>
              <a:pPr/>
              <a:t>12</a:t>
            </a:fld>
            <a:endParaRPr lang="en-US" dirty="0"/>
          </a:p>
        </p:txBody>
      </p:sp>
    </p:spTree>
    <p:extLst>
      <p:ext uri="{BB962C8B-B14F-4D97-AF65-F5344CB8AC3E}">
        <p14:creationId xmlns:p14="http://schemas.microsoft.com/office/powerpoint/2010/main" val="1231301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Learning</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14</a:t>
            </a:fld>
            <a:endParaRPr lang="en-US" dirty="0"/>
          </a:p>
        </p:txBody>
      </p:sp>
      <p:sp>
        <p:nvSpPr>
          <p:cNvPr id="6" name="Content Placeholder 9">
            <a:extLst>
              <a:ext uri="{FF2B5EF4-FFF2-40B4-BE49-F238E27FC236}">
                <a16:creationId xmlns:a16="http://schemas.microsoft.com/office/drawing/2014/main" id="{B228C043-55B1-184F-BF1F-3D45F00B1436}"/>
              </a:ext>
            </a:extLst>
          </p:cNvPr>
          <p:cNvSpPr>
            <a:spLocks noGrp="1"/>
          </p:cNvSpPr>
          <p:nvPr>
            <p:ph idx="1"/>
          </p:nvPr>
        </p:nvSpPr>
        <p:spPr>
          <a:xfrm>
            <a:off x="628651" y="925975"/>
            <a:ext cx="7886700" cy="3706350"/>
          </a:xfrm>
        </p:spPr>
        <p:txBody>
          <a:bodyPr/>
          <a:lstStyle/>
          <a:p>
            <a:r>
              <a:rPr lang="en-US" dirty="0"/>
              <a:t>Problem Transformation vs Algorithm Adaptation</a:t>
            </a:r>
          </a:p>
          <a:p>
            <a:pPr lvl="1"/>
            <a:r>
              <a:rPr lang="en-US" i="1" dirty="0"/>
              <a:t>Linear Target Combinations for MT Regression </a:t>
            </a:r>
          </a:p>
          <a:p>
            <a:pPr lvl="1"/>
            <a:r>
              <a:rPr lang="en-US" i="1" dirty="0"/>
              <a:t>Multi-Objective Random Forests </a:t>
            </a:r>
            <a:r>
              <a:rPr lang="en-US" dirty="0"/>
              <a:t>(MORF)</a:t>
            </a:r>
          </a:p>
          <a:p>
            <a:pPr marL="457177" lvl="1" indent="0">
              <a:buNone/>
            </a:pPr>
            <a:endParaRPr lang="en-US" dirty="0"/>
          </a:p>
          <a:p>
            <a:r>
              <a:rPr lang="en-US" dirty="0"/>
              <a:t>Classifier Chains:</a:t>
            </a:r>
          </a:p>
          <a:p>
            <a:pPr lvl="1"/>
            <a:r>
              <a:rPr lang="en-US" i="1" dirty="0"/>
              <a:t>RC</a:t>
            </a:r>
            <a:r>
              <a:rPr lang="en-US" dirty="0"/>
              <a:t>, </a:t>
            </a:r>
            <a:r>
              <a:rPr lang="en-US" i="1" dirty="0"/>
              <a:t>MTS</a:t>
            </a:r>
            <a:r>
              <a:rPr lang="en-US" dirty="0"/>
              <a:t>, </a:t>
            </a:r>
            <a:r>
              <a:rPr lang="en-US" i="1" dirty="0"/>
              <a:t>MTSC</a:t>
            </a:r>
            <a:r>
              <a:rPr lang="en-US" dirty="0"/>
              <a:t>, </a:t>
            </a:r>
            <a:r>
              <a:rPr lang="en-US" i="1" dirty="0"/>
              <a:t>ERC</a:t>
            </a:r>
            <a:r>
              <a:rPr lang="en-US" dirty="0"/>
              <a:t>, and </a:t>
            </a:r>
            <a:r>
              <a:rPr lang="en-US" i="1" dirty="0"/>
              <a:t>ERCC</a:t>
            </a:r>
            <a:r>
              <a:rPr lang="en-US" dirty="0"/>
              <a:t> </a:t>
            </a:r>
          </a:p>
          <a:p>
            <a:pPr lvl="1"/>
            <a:r>
              <a:rPr lang="en-US" dirty="0"/>
              <a:t>Two stages of iterative learning: </a:t>
            </a:r>
          </a:p>
          <a:p>
            <a:pPr lvl="2"/>
            <a:r>
              <a:rPr lang="en-US" dirty="0"/>
              <a:t>Building single-target model on the next chain component</a:t>
            </a:r>
          </a:p>
          <a:p>
            <a:pPr lvl="2"/>
            <a:r>
              <a:rPr lang="en-US" dirty="0"/>
              <a:t>Use the knowledge gained by the previous component to predict the next target in the chain, while using possible relationships the targets might have with one another. </a:t>
            </a:r>
          </a:p>
        </p:txBody>
      </p:sp>
    </p:spTree>
    <p:extLst>
      <p:ext uri="{BB962C8B-B14F-4D97-AF65-F5344CB8AC3E}">
        <p14:creationId xmlns:p14="http://schemas.microsoft.com/office/powerpoint/2010/main" val="12285019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pic>
        <p:nvPicPr>
          <p:cNvPr id="11" name="Picture 10">
            <a:extLst>
              <a:ext uri="{FF2B5EF4-FFF2-40B4-BE49-F238E27FC236}">
                <a16:creationId xmlns:a16="http://schemas.microsoft.com/office/drawing/2014/main" id="{9EAE8A6D-D697-B54E-89D2-81DC8443D828}"/>
              </a:ext>
            </a:extLst>
          </p:cNvPr>
          <p:cNvPicPr>
            <a:picLocks noChangeAspect="1"/>
          </p:cNvPicPr>
          <p:nvPr/>
        </p:nvPicPr>
        <p:blipFill>
          <a:blip r:embed="rId3"/>
          <a:stretch>
            <a:fillRect/>
          </a:stretch>
        </p:blipFill>
        <p:spPr>
          <a:xfrm>
            <a:off x="4686627" y="925975"/>
            <a:ext cx="4157799" cy="3413502"/>
          </a:xfrm>
          <a:prstGeom prst="rect">
            <a:avLst/>
          </a:prstGeom>
        </p:spPr>
      </p:pic>
      <p:sp>
        <p:nvSpPr>
          <p:cNvPr id="13" name="Content Placeholder 12">
            <a:extLst>
              <a:ext uri="{FF2B5EF4-FFF2-40B4-BE49-F238E27FC236}">
                <a16:creationId xmlns:a16="http://schemas.microsoft.com/office/drawing/2014/main" id="{71A89F43-E0E8-1A49-92B9-38D94ADA3D37}"/>
              </a:ext>
            </a:extLst>
          </p:cNvPr>
          <p:cNvSpPr>
            <a:spLocks noGrp="1"/>
          </p:cNvSpPr>
          <p:nvPr>
            <p:ph idx="1"/>
          </p:nvPr>
        </p:nvSpPr>
        <p:spPr>
          <a:xfrm>
            <a:off x="628651" y="925975"/>
            <a:ext cx="3966536" cy="3706350"/>
          </a:xfrm>
        </p:spPr>
        <p:txBody>
          <a:bodyPr/>
          <a:lstStyle/>
          <a:p>
            <a:endParaRPr lang="en-US" dirty="0"/>
          </a:p>
        </p:txBody>
      </p:sp>
    </p:spTree>
    <p:extLst>
      <p:ext uri="{BB962C8B-B14F-4D97-AF65-F5344CB8AC3E}">
        <p14:creationId xmlns:p14="http://schemas.microsoft.com/office/powerpoint/2010/main" val="2534628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8" name="Picture 7">
            <a:extLst>
              <a:ext uri="{FF2B5EF4-FFF2-40B4-BE49-F238E27FC236}">
                <a16:creationId xmlns:a16="http://schemas.microsoft.com/office/drawing/2014/main" id="{40C1E8AD-9A75-B442-8739-85209CA53F26}"/>
              </a:ext>
            </a:extLst>
          </p:cNvPr>
          <p:cNvPicPr>
            <a:picLocks noChangeAspect="1"/>
          </p:cNvPicPr>
          <p:nvPr/>
        </p:nvPicPr>
        <p:blipFill>
          <a:blip r:embed="rId3"/>
          <a:stretch>
            <a:fillRect/>
          </a:stretch>
        </p:blipFill>
        <p:spPr>
          <a:xfrm>
            <a:off x="4572001" y="996404"/>
            <a:ext cx="4283248" cy="3504476"/>
          </a:xfrm>
          <a:prstGeom prst="rect">
            <a:avLst/>
          </a:prstGeom>
        </p:spPr>
      </p:pic>
      <p:sp>
        <p:nvSpPr>
          <p:cNvPr id="10" name="Content Placeholder 9">
            <a:extLst>
              <a:ext uri="{FF2B5EF4-FFF2-40B4-BE49-F238E27FC236}">
                <a16:creationId xmlns:a16="http://schemas.microsoft.com/office/drawing/2014/main" id="{9B04F558-A588-9144-8548-87B2AC0EB68B}"/>
              </a:ext>
            </a:extLst>
          </p:cNvPr>
          <p:cNvSpPr>
            <a:spLocks noGrp="1"/>
          </p:cNvSpPr>
          <p:nvPr>
            <p:ph idx="1"/>
          </p:nvPr>
        </p:nvSpPr>
        <p:spPr>
          <a:xfrm>
            <a:off x="628651" y="925975"/>
            <a:ext cx="3943350" cy="3706350"/>
          </a:xfrm>
        </p:spPr>
        <p:txBody>
          <a:bodyPr/>
          <a:lstStyle/>
          <a:p>
            <a:endParaRPr lang="en-US"/>
          </a:p>
        </p:txBody>
      </p:sp>
    </p:spTree>
    <p:extLst>
      <p:ext uri="{BB962C8B-B14F-4D97-AF65-F5344CB8AC3E}">
        <p14:creationId xmlns:p14="http://schemas.microsoft.com/office/powerpoint/2010/main" val="3441136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sp>
        <p:nvSpPr>
          <p:cNvPr id="6" name="Content Placeholder 9">
            <a:extLst>
              <a:ext uri="{FF2B5EF4-FFF2-40B4-BE49-F238E27FC236}">
                <a16:creationId xmlns:a16="http://schemas.microsoft.com/office/drawing/2014/main" id="{8EC729C0-089F-A846-AE4B-946A4E39E870}"/>
              </a:ext>
            </a:extLst>
          </p:cNvPr>
          <p:cNvSpPr>
            <a:spLocks noGrp="1"/>
          </p:cNvSpPr>
          <p:nvPr>
            <p:ph idx="1"/>
          </p:nvPr>
        </p:nvSpPr>
        <p:spPr>
          <a:xfrm>
            <a:off x="628651" y="925975"/>
            <a:ext cx="3943350" cy="3706350"/>
          </a:xfrm>
        </p:spPr>
        <p:txBody>
          <a:bodyPr/>
          <a:lstStyle/>
          <a:p>
            <a:endParaRPr lang="en-US"/>
          </a:p>
        </p:txBody>
      </p:sp>
      <p:pic>
        <p:nvPicPr>
          <p:cNvPr id="7" name="Picture 6">
            <a:extLst>
              <a:ext uri="{FF2B5EF4-FFF2-40B4-BE49-F238E27FC236}">
                <a16:creationId xmlns:a16="http://schemas.microsoft.com/office/drawing/2014/main" id="{1EAC0576-4897-8145-8C71-CC146437171A}"/>
              </a:ext>
            </a:extLst>
          </p:cNvPr>
          <p:cNvPicPr>
            <a:picLocks noChangeAspect="1"/>
          </p:cNvPicPr>
          <p:nvPr/>
        </p:nvPicPr>
        <p:blipFill>
          <a:blip r:embed="rId3"/>
          <a:stretch>
            <a:fillRect/>
          </a:stretch>
        </p:blipFill>
        <p:spPr>
          <a:xfrm>
            <a:off x="4599315" y="925975"/>
            <a:ext cx="4369328" cy="3574905"/>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3454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dirty="0"/>
              <a:t>Results show the superior performance of using the SVR method as a </a:t>
            </a:r>
            <a:r>
              <a:rPr lang="en-US" sz="1800" b="1" dirty="0"/>
              <a:t>base-line model</a:t>
            </a:r>
            <a:r>
              <a:rPr lang="en-US" sz="1800" dirty="0"/>
              <a:t>, rather than regression trees as used in MORF. </a:t>
            </a:r>
          </a:p>
          <a:p>
            <a:r>
              <a:rPr lang="en-US" sz="1800" dirty="0"/>
              <a:t>SVRRC’s results highlighted the importance </a:t>
            </a:r>
            <a:r>
              <a:rPr lang="en-US" sz="1800" b="1" dirty="0"/>
              <a:t>exploiting relationships </a:t>
            </a:r>
            <a:r>
              <a:rPr lang="en-US" sz="1800" dirty="0"/>
              <a:t>among the target variables during training. </a:t>
            </a:r>
          </a:p>
          <a:p>
            <a:r>
              <a:rPr lang="en-US" sz="1800" dirty="0"/>
              <a:t>The results show the superiority of using the SVRCC method:</a:t>
            </a:r>
          </a:p>
          <a:p>
            <a:pPr lvl="1"/>
            <a:r>
              <a:rPr lang="en-US" sz="1600" dirty="0"/>
              <a:t>Ranked the best in all quality metrics and second best in terms of run time. </a:t>
            </a:r>
          </a:p>
          <a:p>
            <a:pPr lvl="1"/>
            <a:r>
              <a:rPr lang="en-US" sz="1600" dirty="0"/>
              <a:t>SVRCC performed better than the two other contributions proposed</a:t>
            </a:r>
          </a:p>
          <a:p>
            <a:pPr lvl="1"/>
            <a:r>
              <a:rPr lang="en-US" sz="1600" dirty="0"/>
              <a:t>This shows that the targets’ </a:t>
            </a:r>
            <a:r>
              <a:rPr lang="en-US" sz="1600" b="1" dirty="0"/>
              <a:t>maximum correlation does positively contribute toward model training</a:t>
            </a:r>
          </a:p>
          <a:p>
            <a:r>
              <a:rPr lang="en-US" sz="1800" dirty="0"/>
              <a:t>Significant differences exist between the proposed algorithms against the methods compared. </a:t>
            </a:r>
          </a:p>
        </p:txBody>
      </p:sp>
    </p:spTree>
    <p:extLst>
      <p:ext uri="{BB962C8B-B14F-4D97-AF65-F5344CB8AC3E}">
        <p14:creationId xmlns:p14="http://schemas.microsoft.com/office/powerpoint/2010/main" val="1464479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Learning</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23</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24</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2" name="Content Placeholder 11">
            <a:extLst>
              <a:ext uri="{FF2B5EF4-FFF2-40B4-BE49-F238E27FC236}">
                <a16:creationId xmlns:a16="http://schemas.microsoft.com/office/drawing/2014/main" id="{DA97BD84-CF54-AE40-9C99-D8B7EA901414}"/>
              </a:ext>
            </a:extLst>
          </p:cNvPr>
          <p:cNvSpPr>
            <a:spLocks noGrp="1"/>
          </p:cNvSpPr>
          <p:nvPr>
            <p:ph idx="1"/>
          </p:nvPr>
        </p:nvSpPr>
        <p:spPr>
          <a:xfrm>
            <a:off x="628651" y="925975"/>
            <a:ext cx="2567106" cy="3706350"/>
          </a:xfrm>
        </p:spPr>
        <p:txBody>
          <a:bodyPr/>
          <a:lstStyle/>
          <a:p>
            <a:endParaRPr lang="en-US"/>
          </a:p>
        </p:txBody>
      </p:sp>
      <p:pic>
        <p:nvPicPr>
          <p:cNvPr id="13" name="Content Placeholder 7">
            <a:extLst>
              <a:ext uri="{FF2B5EF4-FFF2-40B4-BE49-F238E27FC236}">
                <a16:creationId xmlns:a16="http://schemas.microsoft.com/office/drawing/2014/main" id="{C42BB443-3A87-4245-967B-05FF3A59A880}"/>
              </a:ext>
            </a:extLst>
          </p:cNvPr>
          <p:cNvPicPr>
            <a:picLocks noChangeAspect="1"/>
          </p:cNvPicPr>
          <p:nvPr/>
        </p:nvPicPr>
        <p:blipFill>
          <a:blip r:embed="rId3"/>
          <a:stretch>
            <a:fillRect/>
          </a:stretch>
        </p:blipFill>
        <p:spPr>
          <a:xfrm>
            <a:off x="3344265" y="833346"/>
            <a:ext cx="5367020" cy="4125065"/>
          </a:xfrm>
          <a:prstGeom prst="rect">
            <a:avLst/>
          </a:prstGeom>
        </p:spPr>
      </p:pic>
    </p:spTree>
    <p:extLst>
      <p:ext uri="{BB962C8B-B14F-4D97-AF65-F5344CB8AC3E}">
        <p14:creationId xmlns:p14="http://schemas.microsoft.com/office/powerpoint/2010/main" val="2320624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Tree>
    <p:extLst>
      <p:ext uri="{BB962C8B-B14F-4D97-AF65-F5344CB8AC3E}">
        <p14:creationId xmlns:p14="http://schemas.microsoft.com/office/powerpoint/2010/main" val="3579520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811361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Supervised Learning</a:t>
            </a:r>
          </a:p>
        </p:txBody>
      </p:sp>
      <p:sp>
        <p:nvSpPr>
          <p:cNvPr id="3" name="Content Placeholder 2">
            <a:extLst>
              <a:ext uri="{FF2B5EF4-FFF2-40B4-BE49-F238E27FC236}">
                <a16:creationId xmlns:a16="http://schemas.microsoft.com/office/drawing/2014/main" id="{B684F92F-8239-BD40-9A12-631CA3B828B4}"/>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Tree>
    <p:extLst>
      <p:ext uri="{BB962C8B-B14F-4D97-AF65-F5344CB8AC3E}">
        <p14:creationId xmlns:p14="http://schemas.microsoft.com/office/powerpoint/2010/main" val="6132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603122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32</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Tree>
    <p:extLst>
      <p:ext uri="{BB962C8B-B14F-4D97-AF65-F5344CB8AC3E}">
        <p14:creationId xmlns:p14="http://schemas.microsoft.com/office/powerpoint/2010/main" val="3298531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Tree>
    <p:extLst>
      <p:ext uri="{BB962C8B-B14F-4D97-AF65-F5344CB8AC3E}">
        <p14:creationId xmlns:p14="http://schemas.microsoft.com/office/powerpoint/2010/main" val="937129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a:xfrm>
            <a:off x="628651" y="925975"/>
            <a:ext cx="3028949" cy="3706350"/>
          </a:xfrm>
        </p:spPr>
        <p:txBody>
          <a:bodyPr/>
          <a:lstStyle/>
          <a:p>
            <a:endParaRPr lang="en-US"/>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7" name="Picture 6">
            <a:extLst>
              <a:ext uri="{FF2B5EF4-FFF2-40B4-BE49-F238E27FC236}">
                <a16:creationId xmlns:a16="http://schemas.microsoft.com/office/drawing/2014/main" id="{98D71D50-A470-D74A-A880-D48934DD9292}"/>
              </a:ext>
            </a:extLst>
          </p:cNvPr>
          <p:cNvPicPr>
            <a:picLocks noChangeAspect="1"/>
          </p:cNvPicPr>
          <p:nvPr/>
        </p:nvPicPr>
        <p:blipFill>
          <a:blip r:embed="rId2"/>
          <a:stretch>
            <a:fillRect/>
          </a:stretch>
        </p:blipFill>
        <p:spPr>
          <a:xfrm>
            <a:off x="3810000" y="925975"/>
            <a:ext cx="4705351" cy="3943904"/>
          </a:xfrm>
          <a:prstGeom prst="rect">
            <a:avLst/>
          </a:prstGeom>
        </p:spPr>
      </p:pic>
    </p:spTree>
    <p:extLst>
      <p:ext uri="{BB962C8B-B14F-4D97-AF65-F5344CB8AC3E}">
        <p14:creationId xmlns:p14="http://schemas.microsoft.com/office/powerpoint/2010/main" val="41680718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pic>
        <p:nvPicPr>
          <p:cNvPr id="7" name="Content Placeholder 6">
            <a:extLst>
              <a:ext uri="{FF2B5EF4-FFF2-40B4-BE49-F238E27FC236}">
                <a16:creationId xmlns:a16="http://schemas.microsoft.com/office/drawing/2014/main" id="{4E85C9F5-DB2F-654F-B1B4-F0422B99439E}"/>
              </a:ext>
            </a:extLst>
          </p:cNvPr>
          <p:cNvPicPr>
            <a:picLocks noGrp="1" noChangeAspect="1"/>
          </p:cNvPicPr>
          <p:nvPr>
            <p:ph idx="1"/>
          </p:nvPr>
        </p:nvPicPr>
        <p:blipFill>
          <a:blip r:embed="rId2"/>
          <a:stretch>
            <a:fillRect/>
          </a:stretch>
        </p:blipFill>
        <p:spPr>
          <a:xfrm>
            <a:off x="5887988" y="136490"/>
            <a:ext cx="1412973" cy="495458"/>
          </a:xfrm>
          <a:prstGeom prst="rect">
            <a:avLst/>
          </a:prstGeom>
        </p:spPr>
      </p:pic>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35</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D00DCCCA-78C7-A443-8B0A-8947A0FD5598}"/>
              </a:ext>
            </a:extLst>
          </p:cNvPr>
          <p:cNvPicPr>
            <a:picLocks noChangeAspect="1"/>
          </p:cNvPicPr>
          <p:nvPr/>
        </p:nvPicPr>
        <p:blipFill>
          <a:blip r:embed="rId3"/>
          <a:stretch>
            <a:fillRect/>
          </a:stretch>
        </p:blipFill>
        <p:spPr>
          <a:xfrm>
            <a:off x="5467366" y="833185"/>
            <a:ext cx="3392428" cy="4125193"/>
          </a:xfrm>
          <a:prstGeom prst="rect">
            <a:avLst/>
          </a:prstGeom>
        </p:spPr>
      </p:pic>
    </p:spTree>
    <p:extLst>
      <p:ext uri="{BB962C8B-B14F-4D97-AF65-F5344CB8AC3E}">
        <p14:creationId xmlns:p14="http://schemas.microsoft.com/office/powerpoint/2010/main" val="3341847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2"/>
          <a:stretch>
            <a:fillRect/>
          </a:stretch>
        </p:blipFill>
        <p:spPr>
          <a:xfrm>
            <a:off x="496570" y="833378"/>
            <a:ext cx="6201053" cy="3830062"/>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3"/>
          <a:stretch>
            <a:fillRect/>
          </a:stretch>
        </p:blipFill>
        <p:spPr>
          <a:xfrm>
            <a:off x="6832148" y="1417513"/>
            <a:ext cx="1548678" cy="2661791"/>
          </a:xfrm>
          <a:prstGeom prst="rect">
            <a:avLst/>
          </a:prstGeom>
        </p:spPr>
      </p:pic>
    </p:spTree>
    <p:extLst>
      <p:ext uri="{BB962C8B-B14F-4D97-AF65-F5344CB8AC3E}">
        <p14:creationId xmlns:p14="http://schemas.microsoft.com/office/powerpoint/2010/main" val="3448000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2"/>
          <a:stretch>
            <a:fillRect/>
          </a:stretch>
        </p:blipFill>
        <p:spPr>
          <a:xfrm>
            <a:off x="1335406" y="833378"/>
            <a:ext cx="6477634" cy="4038006"/>
          </a:xfrm>
          <a:prstGeom prst="rect">
            <a:avLst/>
          </a:prstGeom>
        </p:spPr>
      </p:pic>
    </p:spTree>
    <p:extLst>
      <p:ext uri="{BB962C8B-B14F-4D97-AF65-F5344CB8AC3E}">
        <p14:creationId xmlns:p14="http://schemas.microsoft.com/office/powerpoint/2010/main" val="26545549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Tree>
    <p:extLst>
      <p:ext uri="{BB962C8B-B14F-4D97-AF65-F5344CB8AC3E}">
        <p14:creationId xmlns:p14="http://schemas.microsoft.com/office/powerpoint/2010/main" val="3847194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Tree>
    <p:extLst>
      <p:ext uri="{BB962C8B-B14F-4D97-AF65-F5344CB8AC3E}">
        <p14:creationId xmlns:p14="http://schemas.microsoft.com/office/powerpoint/2010/main" val="4289113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650983866"/>
                  </p:ext>
                </p:extLst>
              </p:nvPr>
            </p:nvGraphicFramePr>
            <p:xfrm>
              <a:off x="1349827" y="3376198"/>
              <a:ext cx="6444348" cy="1107631"/>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4</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2947375836"/>
                      </a:ext>
                    </a:extLst>
                  </a:tr>
                </a:tbl>
              </a:graphicData>
            </a:graphic>
          </p:graphicFrame>
        </mc:Choice>
        <mc:Fallback xmlns="">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650983866"/>
                  </p:ext>
                </p:extLst>
              </p:nvPr>
            </p:nvGraphicFramePr>
            <p:xfrm>
              <a:off x="1349827" y="3376198"/>
              <a:ext cx="6444348" cy="1107631"/>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216667"/>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216667"/>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216667"/>
                          </a:stretch>
                        </a:blipFill>
                      </a:tcPr>
                    </a:tc>
                    <a:extLst>
                      <a:ext uri="{0D108BD9-81ED-4DB2-BD59-A6C34878D82A}">
                        <a16:rowId xmlns:a16="http://schemas.microsoft.com/office/drawing/2014/main" val="260326026"/>
                      </a:ext>
                    </a:extLst>
                  </a:tr>
                  <a:tr h="365760">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116667"/>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116667"/>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65760">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213793" r="-497647" b="-20690"/>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213793" r="-298824" b="-20690"/>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r>
                            <a:rPr lang="en-US" sz="1800" dirty="0">
                              <a:solidFill>
                                <a:sysClr val="windowText" lastClr="000000"/>
                              </a:solidFill>
                            </a:rPr>
                            <a:t>4</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2947375836"/>
                      </a:ext>
                    </a:extLst>
                  </a:tr>
                </a:tbl>
              </a:graphicData>
            </a:graphic>
          </p:graphicFrame>
        </mc:Fallback>
      </mc:AlternateContent>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1816590"/>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In multi-target learning, the goal is to build a model which, given some input, predicts </a:t>
                </a:r>
                <a:r>
                  <a:rPr lang="en-US" sz="2000" b="1" dirty="0"/>
                  <a:t>multiple</a:t>
                </a:r>
                <a:r>
                  <a:rPr lang="en-US" sz="2000" dirty="0"/>
                  <a:t> outputs, or </a:t>
                </a:r>
                <a:r>
                  <a:rPr lang="en-US" sz="2000" b="1" dirty="0"/>
                  <a:t>targets</a:t>
                </a:r>
                <a:r>
                  <a:rPr lang="en-US" sz="2000" dirty="0"/>
                  <a:t>, simultaneously. </a:t>
                </a:r>
                <a:endParaRPr lang="en-US" sz="2000" b="1" dirty="0"/>
              </a:p>
              <a:p>
                <a:pPr>
                  <a:lnSpc>
                    <a:spcPct val="150000"/>
                  </a:lnSpc>
                </a:pPr>
                <a:r>
                  <a:rPr lang="en-US" sz="2000" b="1" dirty="0"/>
                  <a:t>Data Representation:</a:t>
                </a:r>
              </a:p>
              <a:p>
                <a:pPr marL="0" indent="0" algn="ctr">
                  <a:buNone/>
                </a:pPr>
                <a:r>
                  <a:rPr lang="en-US" sz="2000" dirty="0"/>
                  <a:t> </a:t>
                </a:r>
                <a14:m>
                  <m:oMath xmlns:m="http://schemas.openxmlformats.org/officeDocument/2006/math">
                    <m:d>
                      <m:dPr>
                        <m:begChr m:val="{"/>
                        <m:endChr m:val="}"/>
                        <m:ctrlPr>
                          <a:rPr lang="en-US" sz="1800" b="0" i="1" smtClean="0">
                            <a:latin typeface="Cambria Math" panose="02040503050406030204" pitchFamily="18" charset="0"/>
                          </a:rPr>
                        </m:ctrlPr>
                      </m:dPr>
                      <m:e>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𝟏</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𝟐</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𝟐</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𝒏</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𝒏</m:t>
                                </m:r>
                              </m:sub>
                            </m:sSub>
                          </m:e>
                        </m:d>
                      </m:e>
                    </m:d>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r>
                      <a:rPr lang="en-US" sz="1800" b="1" i="1" smtClean="0">
                        <a:latin typeface="Cambria Math" panose="02040503050406030204" pitchFamily="18" charset="0"/>
                      </a:rPr>
                      <m:t>𝒀</m:t>
                    </m:r>
                    <m:r>
                      <a:rPr lang="en-US" sz="1800" b="1" i="1" smtClean="0">
                        <a:latin typeface="Cambria Math" panose="02040503050406030204" pitchFamily="18" charset="0"/>
                      </a:rPr>
                      <m:t>=</m:t>
                    </m:r>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ℜ</m:t>
                        </m:r>
                      </m:e>
                      <m:sup>
                        <m:r>
                          <a:rPr lang="en-US" sz="1800" b="0" i="1" smtClean="0">
                            <a:latin typeface="Cambria Math" panose="02040503050406030204" pitchFamily="18" charset="0"/>
                            <a:ea typeface="Cambria Math" panose="02040503050406030204" pitchFamily="18" charset="0"/>
                          </a:rPr>
                          <m:t>𝑛</m:t>
                        </m:r>
                        <m:r>
                          <a:rPr lang="en-US" sz="1800" b="1" i="1">
                            <a:solidFill>
                              <a:schemeClr val="tx1"/>
                            </a:solidFill>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𝑚</m:t>
                        </m:r>
                      </m:sup>
                    </m:sSup>
                    <m:r>
                      <a:rPr lang="en-US" sz="1800" b="0" i="1" smtClean="0">
                        <a:latin typeface="Cambria Math" panose="02040503050406030204" pitchFamily="18" charset="0"/>
                      </a:rPr>
                      <m:t> </m:t>
                    </m:r>
                  </m:oMath>
                </a14:m>
                <a:r>
                  <a:rPr lang="en-US" sz="1800" dirty="0"/>
                  <a:t>, </a:t>
                </a:r>
                <a14:m>
                  <m:oMath xmlns:m="http://schemas.openxmlformats.org/officeDocument/2006/math">
                    <m:r>
                      <a:rPr lang="en-US" sz="1800" b="1" i="1">
                        <a:latin typeface="Cambria Math" panose="02040503050406030204" pitchFamily="18" charset="0"/>
                      </a:rPr>
                      <m:t>∀</m:t>
                    </m:r>
                    <m:r>
                      <a:rPr lang="en-US" sz="1800" b="1" i="1">
                        <a:latin typeface="Cambria Math" panose="02040503050406030204" pitchFamily="18" charset="0"/>
                      </a:rPr>
                      <m:t>𝒋</m:t>
                    </m:r>
                    <m:r>
                      <a:rPr lang="en-US" sz="1800" b="1" i="1">
                        <a:latin typeface="Cambria Math" panose="02040503050406030204" pitchFamily="18" charset="0"/>
                      </a:rPr>
                      <m:t>=</m:t>
                    </m:r>
                    <m:d>
                      <m:dPr>
                        <m:begChr m:val="{"/>
                        <m:endChr m:val="}"/>
                        <m:ctrlPr>
                          <a:rPr lang="en-US" sz="1800" b="1" i="1">
                            <a:latin typeface="Cambria Math" panose="02040503050406030204" pitchFamily="18" charset="0"/>
                          </a:rPr>
                        </m:ctrlPr>
                      </m:dPr>
                      <m:e>
                        <m:r>
                          <a:rPr lang="en-US" sz="1800" b="1" i="1">
                            <a:latin typeface="Cambria Math" panose="02040503050406030204" pitchFamily="18" charset="0"/>
                          </a:rPr>
                          <m:t>𝟏</m:t>
                        </m:r>
                        <m:r>
                          <a:rPr lang="en-US" sz="1800" b="1" i="1">
                            <a:latin typeface="Cambria Math" panose="02040503050406030204" pitchFamily="18" charset="0"/>
                          </a:rPr>
                          <m:t>, …, </m:t>
                        </m:r>
                        <m:r>
                          <a:rPr lang="en-US" sz="1800" b="1" i="1">
                            <a:latin typeface="Cambria Math" panose="02040503050406030204" pitchFamily="18" charset="0"/>
                          </a:rPr>
                          <m:t>𝒏</m:t>
                        </m:r>
                      </m:e>
                    </m:d>
                  </m:oMath>
                </a14:m>
                <a:endParaRPr lang="en-US" sz="2000" b="1" dirty="0"/>
              </a:p>
              <a:p>
                <a:pPr>
                  <a:lnSpc>
                    <a:spcPct val="150000"/>
                  </a:lnSpc>
                </a:pPr>
                <a:r>
                  <a:rPr lang="en-US" sz="2000" b="1" dirty="0"/>
                  <a:t>Objective:</a:t>
                </a:r>
                <a:r>
                  <a:rPr lang="en-US" sz="2000" dirty="0"/>
                  <a:t> vector </a:t>
                </a:r>
                <a14:m>
                  <m:oMath xmlns:m="http://schemas.openxmlformats.org/officeDocument/2006/math">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𝒚</m:t>
                        </m:r>
                      </m:e>
                    </m:acc>
                    <m:r>
                      <a:rPr lang="en-US" sz="1800" b="1" i="1" smtClean="0">
                        <a:latin typeface="Cambria Math" panose="02040503050406030204" pitchFamily="18" charset="0"/>
                      </a:rPr>
                      <m:t>={</m:t>
                    </m:r>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a:latin typeface="Cambria Math" panose="02040503050406030204" pitchFamily="18" charset="0"/>
                              </a:rPr>
                              <m:t>𝒚</m:t>
                            </m:r>
                          </m:e>
                        </m:acc>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a:latin typeface="Cambria Math" panose="02040503050406030204" pitchFamily="18" charset="0"/>
                              </a:rPr>
                              <m:t>𝒚</m:t>
                            </m:r>
                          </m:e>
                        </m:acc>
                      </m:e>
                      <m:sub>
                        <m:r>
                          <a:rPr lang="en-US" sz="1800" b="1" i="1" smtClean="0">
                            <a:latin typeface="Cambria Math" panose="02040503050406030204" pitchFamily="18" charset="0"/>
                          </a:rPr>
                          <m:t>𝟐</m:t>
                        </m:r>
                      </m:sub>
                    </m:sSub>
                    <m:r>
                      <a:rPr lang="en-US" sz="1800" b="1" i="1" smtClean="0">
                        <a:latin typeface="Cambria Math" panose="02040503050406030204" pitchFamily="18" charset="0"/>
                      </a:rPr>
                      <m:t>, …, </m:t>
                    </m:r>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a:latin typeface="Cambria Math" panose="02040503050406030204" pitchFamily="18" charset="0"/>
                              </a:rPr>
                              <m:t>𝒚</m:t>
                            </m:r>
                          </m:e>
                        </m:acc>
                      </m:e>
                      <m:sub>
                        <m:r>
                          <a:rPr lang="en-US" sz="1800" b="1" i="1" smtClean="0">
                            <a:latin typeface="Cambria Math" panose="02040503050406030204" pitchFamily="18" charset="0"/>
                          </a:rPr>
                          <m:t>𝒎</m:t>
                        </m:r>
                      </m:sub>
                    </m:sSub>
                    <m:r>
                      <a:rPr lang="en-US" sz="1800" b="1" i="1" smtClean="0">
                        <a:latin typeface="Cambria Math" panose="02040503050406030204" pitchFamily="18" charset="0"/>
                      </a:rPr>
                      <m:t>}</m:t>
                    </m:r>
                  </m:oMath>
                </a14:m>
                <a:r>
                  <a:rPr lang="en-US" sz="2000" dirty="0"/>
                  <a:t> for an unseen </a:t>
                </a:r>
                <a14:m>
                  <m:oMath xmlns:m="http://schemas.openxmlformats.org/officeDocument/2006/math">
                    <m:acc>
                      <m:accPr>
                        <m:chr m:val="̂"/>
                        <m:ctrlPr>
                          <a:rPr lang="en-US" sz="1800" b="1" i="1">
                            <a:latin typeface="Cambria Math" panose="02040503050406030204" pitchFamily="18" charset="0"/>
                          </a:rPr>
                        </m:ctrlPr>
                      </m:accPr>
                      <m:e>
                        <m:r>
                          <a:rPr lang="en-US" sz="1800" b="1" i="1" smtClean="0">
                            <a:latin typeface="Cambria Math" panose="02040503050406030204" pitchFamily="18" charset="0"/>
                          </a:rPr>
                          <m:t>𝒙</m:t>
                        </m:r>
                      </m:e>
                    </m:acc>
                  </m:oMath>
                </a14:m>
                <a:endParaRPr lang="en-US" sz="2000" b="1" dirty="0"/>
              </a:p>
            </p:txBody>
          </p:sp>
        </mc:Choice>
        <mc:Fallback xmlns="">
          <p:sp>
            <p:nvSpPr>
              <p:cNvPr id="9" name="Content Placeholder 6">
                <a:extLst>
                  <a:ext uri="{FF2B5EF4-FFF2-40B4-BE49-F238E27FC236}">
                    <a16:creationId xmlns:a16="http://schemas.microsoft.com/office/drawing/2014/main" id="{BB6B2AFC-A6E7-254D-82B7-D35A90E4DED2}"/>
                  </a:ext>
                </a:extLst>
              </p:cNvPr>
              <p:cNvSpPr txBox="1">
                <a:spLocks noRot="1" noChangeAspect="1" noMove="1" noResize="1" noEditPoints="1" noAdjustHandles="1" noChangeArrowheads="1" noChangeShapeType="1" noTextEdit="1"/>
              </p:cNvSpPr>
              <p:nvPr/>
            </p:nvSpPr>
            <p:spPr>
              <a:xfrm>
                <a:off x="387491" y="925975"/>
                <a:ext cx="8572360" cy="1816590"/>
              </a:xfrm>
              <a:prstGeom prst="rect">
                <a:avLst/>
              </a:prstGeom>
              <a:blipFill>
                <a:blip r:embed="rId4"/>
                <a:stretch>
                  <a:fillRect l="-592" t="-2778" b="-24306"/>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FA18F57A-7111-FC42-AA02-6A6537832DCD}"/>
              </a:ext>
            </a:extLst>
          </p:cNvPr>
          <p:cNvCxnSpPr>
            <a:cxnSpLocks/>
          </p:cNvCxnSpPr>
          <p:nvPr/>
        </p:nvCxnSpPr>
        <p:spPr>
          <a:xfrm>
            <a:off x="473572" y="777210"/>
            <a:ext cx="80417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806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Tree>
    <p:extLst>
      <p:ext uri="{BB962C8B-B14F-4D97-AF65-F5344CB8AC3E}">
        <p14:creationId xmlns:p14="http://schemas.microsoft.com/office/powerpoint/2010/main" val="2077708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Multiple-Target Regression</a:t>
            </a:r>
          </a:p>
          <a:p>
            <a:pPr lvl="1"/>
            <a:r>
              <a:rPr lang="en-US" dirty="0"/>
              <a:t>Three unique approaches were proposed: </a:t>
            </a:r>
          </a:p>
          <a:p>
            <a:pPr lvl="2"/>
            <a:r>
              <a:rPr lang="en-US" dirty="0"/>
              <a:t>The baseline problem transformation SVR</a:t>
            </a:r>
          </a:p>
          <a:p>
            <a:pPr lvl="2"/>
            <a:r>
              <a:rPr lang="en-US" dirty="0"/>
              <a:t>An ensemble of randomly generated chains using SVR, named SVRRC</a:t>
            </a:r>
          </a:p>
          <a:p>
            <a:pPr lvl="2"/>
            <a:r>
              <a:rPr lang="en-US" dirty="0"/>
              <a:t>Maximally correlated chained model, SVRCC</a:t>
            </a:r>
          </a:p>
          <a:p>
            <a:pPr lvl="1"/>
            <a:r>
              <a:rPr lang="en-US" dirty="0"/>
              <a:t>SVRCC provided the best results among the contributions and against the methods compared. </a:t>
            </a:r>
          </a:p>
          <a:p>
            <a:r>
              <a:rPr lang="en-US" sz="2400" dirty="0"/>
              <a:t>Multiple-Instance Classification</a:t>
            </a:r>
          </a:p>
          <a:p>
            <a:pPr lvl="1"/>
            <a:r>
              <a:rPr lang="en-US" dirty="0"/>
              <a:t>A novel MI bag-level formulation and algorithm, MIRSVM, with a bag-representative selector, are proposed. </a:t>
            </a:r>
          </a:p>
          <a:p>
            <a:pPr lvl="1"/>
            <a:r>
              <a:rPr lang="en-US" dirty="0"/>
              <a:t>MIRSVM outperformed current contemporary SVM multi-instance algorithms, as well as other algorithms of different classes. </a:t>
            </a:r>
            <a:endParaRPr lang="en-US" sz="10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42</a:t>
            </a:fld>
            <a:endParaRPr lang="en-US" dirty="0"/>
          </a:p>
        </p:txBody>
      </p:sp>
    </p:spTree>
    <p:extLst>
      <p:ext uri="{BB962C8B-B14F-4D97-AF65-F5344CB8AC3E}">
        <p14:creationId xmlns:p14="http://schemas.microsoft.com/office/powerpoint/2010/main" val="8527161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Traditional Supervised Classification</a:t>
            </a:r>
          </a:p>
          <a:p>
            <a:r>
              <a:rPr lang="en-US" sz="2400" dirty="0"/>
              <a:t>Data Stream Classification</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43</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C089430-3F45-484A-AD0E-F24361FDEA09}"/>
              </a:ext>
            </a:extLst>
          </p:cNvPr>
          <p:cNvSpPr>
            <a:spLocks noGrp="1"/>
          </p:cNvSpPr>
          <p:nvPr>
            <p:ph type="ftr" sz="quarter" idx="3"/>
          </p:nvPr>
        </p:nvSpPr>
        <p:spPr>
          <a:xfrm>
            <a:off x="3314633" y="4922056"/>
            <a:ext cx="3086100" cy="168250"/>
          </a:xfrm>
        </p:spPr>
        <p:txBody>
          <a:bodyPr/>
          <a:lstStyle/>
          <a:p>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44</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45</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E79D-F6C5-854D-B5A8-D4E5B69F343A}"/>
              </a:ext>
            </a:extLst>
          </p:cNvPr>
          <p:cNvSpPr>
            <a:spLocks noGrp="1"/>
          </p:cNvSpPr>
          <p:nvPr>
            <p:ph type="title"/>
          </p:nvPr>
        </p:nvSpPr>
        <p:spPr/>
        <p:txBody>
          <a:bodyPr/>
          <a:lstStyle/>
          <a:p>
            <a:r>
              <a:rPr lang="en-US" dirty="0"/>
              <a:t>Publications</a:t>
            </a:r>
          </a:p>
        </p:txBody>
      </p:sp>
      <p:sp>
        <p:nvSpPr>
          <p:cNvPr id="8" name="Rectangle 7">
            <a:extLst>
              <a:ext uri="{FF2B5EF4-FFF2-40B4-BE49-F238E27FC236}">
                <a16:creationId xmlns:a16="http://schemas.microsoft.com/office/drawing/2014/main" id="{61776285-E28C-FF41-B1DC-50CB2853E673}"/>
              </a:ext>
            </a:extLst>
          </p:cNvPr>
          <p:cNvSpPr/>
          <p:nvPr/>
        </p:nvSpPr>
        <p:spPr>
          <a:xfrm>
            <a:off x="628651" y="967466"/>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EEC63-B358-C146-A979-1D5FEAE40E85}"/>
              </a:ext>
            </a:extLst>
          </p:cNvPr>
          <p:cNvSpPr/>
          <p:nvPr/>
        </p:nvSpPr>
        <p:spPr>
          <a:xfrm>
            <a:off x="4714239" y="967466"/>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BE01EE-3109-A042-B12F-CAA580ABFE8C}"/>
              </a:ext>
            </a:extLst>
          </p:cNvPr>
          <p:cNvSpPr/>
          <p:nvPr/>
        </p:nvSpPr>
        <p:spPr>
          <a:xfrm>
            <a:off x="628650" y="2889714"/>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1C395-813A-C545-A9E8-9FF4945FEEF7}"/>
              </a:ext>
            </a:extLst>
          </p:cNvPr>
          <p:cNvSpPr/>
          <p:nvPr/>
        </p:nvSpPr>
        <p:spPr>
          <a:xfrm>
            <a:off x="4714240" y="2879772"/>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B703C-9B44-4447-8C0D-834DB598A788}"/>
              </a:ext>
            </a:extLst>
          </p:cNvPr>
          <p:cNvSpPr txBox="1"/>
          <p:nvPr/>
        </p:nvSpPr>
        <p:spPr>
          <a:xfrm>
            <a:off x="1361440" y="967466"/>
            <a:ext cx="306831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 Melki</a:t>
            </a:r>
            <a:r>
              <a:rPr lang="en-US" sz="1400" dirty="0">
                <a:latin typeface="Arial" panose="020B0604020202020204" pitchFamily="34" charset="0"/>
                <a:cs typeface="Arial" panose="020B0604020202020204" pitchFamily="34" charset="0"/>
              </a:rPr>
              <a:t>, A. Cano, V. </a:t>
            </a:r>
            <a:r>
              <a:rPr lang="en-US" sz="1400" dirty="0" err="1">
                <a:latin typeface="Arial" panose="020B0604020202020204" pitchFamily="34" charset="0"/>
                <a:cs typeface="Arial" panose="020B0604020202020204" pitchFamily="34" charset="0"/>
              </a:rPr>
              <a:t>Kecman</a:t>
            </a:r>
            <a:r>
              <a:rPr lang="en-US" sz="1400" dirty="0">
                <a:latin typeface="Arial" panose="020B0604020202020204" pitchFamily="34" charset="0"/>
                <a:cs typeface="Arial" panose="020B0604020202020204" pitchFamily="34" charset="0"/>
              </a:rPr>
              <a:t>, S. Ventura. “</a:t>
            </a:r>
            <a:r>
              <a:rPr lang="en-US" sz="1400" i="1" dirty="0">
                <a:latin typeface="Arial" panose="020B0604020202020204" pitchFamily="34" charset="0"/>
                <a:cs typeface="Arial" panose="020B0604020202020204" pitchFamily="34" charset="0"/>
              </a:rPr>
              <a:t>Multi-target support vector regression via correlation regressor chains</a:t>
            </a:r>
            <a:r>
              <a:rPr lang="en-US" sz="1400" dirty="0">
                <a:latin typeface="Arial" panose="020B0604020202020204" pitchFamily="34" charset="0"/>
                <a:cs typeface="Arial" panose="020B0604020202020204" pitchFamily="34" charset="0"/>
              </a:rPr>
              <a:t>”. Information Sciences, vol. 415-416, pp. 53–69, 2017. </a:t>
            </a:r>
          </a:p>
          <a:p>
            <a:r>
              <a:rPr lang="en-US" sz="1400" dirty="0">
                <a:latin typeface="Arial" panose="020B0604020202020204" pitchFamily="34" charset="0"/>
                <a:cs typeface="Arial" panose="020B0604020202020204" pitchFamily="34" charset="0"/>
              </a:rPr>
              <a:t>		Impact Factor: </a:t>
            </a:r>
            <a:r>
              <a:rPr lang="en-US" sz="1400" b="1" dirty="0">
                <a:latin typeface="Arial" panose="020B0604020202020204" pitchFamily="34" charset="0"/>
                <a:cs typeface="Arial" panose="020B0604020202020204" pitchFamily="34" charset="0"/>
              </a:rPr>
              <a:t>4.832</a:t>
            </a:r>
          </a:p>
          <a:p>
            <a:r>
              <a:rPr lang="en-US" sz="1400" dirty="0">
                <a:latin typeface="Arial" panose="020B0604020202020204" pitchFamily="34" charset="0"/>
                <a:cs typeface="Arial" panose="020B0604020202020204" pitchFamily="34" charset="0"/>
              </a:rPr>
              <a:t>		Quartile: </a:t>
            </a:r>
            <a:r>
              <a:rPr lang="en-US" sz="1400" b="1" dirty="0">
                <a:latin typeface="Arial" panose="020B0604020202020204" pitchFamily="34" charset="0"/>
                <a:cs typeface="Arial" panose="020B0604020202020204" pitchFamily="34" charset="0"/>
              </a:rPr>
              <a:t>Q1</a:t>
            </a:r>
          </a:p>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BA085D8-2AB2-8C43-B5D6-2875968C08BD}"/>
              </a:ext>
            </a:extLst>
          </p:cNvPr>
          <p:cNvPicPr>
            <a:picLocks noChangeAspect="1"/>
          </p:cNvPicPr>
          <p:nvPr/>
        </p:nvPicPr>
        <p:blipFill>
          <a:blip r:embed="rId2"/>
          <a:stretch>
            <a:fillRect/>
          </a:stretch>
        </p:blipFill>
        <p:spPr>
          <a:xfrm>
            <a:off x="261343" y="1079255"/>
            <a:ext cx="1100096" cy="1564581"/>
          </a:xfrm>
          <a:prstGeom prst="rect">
            <a:avLst/>
          </a:prstGeom>
          <a:ln>
            <a:solidFill>
              <a:schemeClr val="tx1"/>
            </a:solidFill>
          </a:ln>
        </p:spPr>
      </p:pic>
      <p:sp>
        <p:nvSpPr>
          <p:cNvPr id="17" name="Footer Placeholder 16">
            <a:extLst>
              <a:ext uri="{FF2B5EF4-FFF2-40B4-BE49-F238E27FC236}">
                <a16:creationId xmlns:a16="http://schemas.microsoft.com/office/drawing/2014/main" id="{8655508C-F865-F44B-9B61-4146E0B23BD5}"/>
              </a:ext>
            </a:extLst>
          </p:cNvPr>
          <p:cNvSpPr>
            <a:spLocks noGrp="1"/>
          </p:cNvSpPr>
          <p:nvPr>
            <p:ph type="ftr" sz="quarter" idx="3"/>
          </p:nvPr>
        </p:nvSpPr>
        <p:spPr>
          <a:xfrm>
            <a:off x="3314633" y="4922056"/>
            <a:ext cx="3086100" cy="168250"/>
          </a:xfrm>
        </p:spPr>
        <p:txBody>
          <a:bodyPr/>
          <a:lstStyle/>
          <a:p>
            <a:endParaRPr lang="en-US" dirty="0"/>
          </a:p>
        </p:txBody>
      </p:sp>
      <p:sp>
        <p:nvSpPr>
          <p:cNvPr id="18" name="Slide Number Placeholder 17">
            <a:extLst>
              <a:ext uri="{FF2B5EF4-FFF2-40B4-BE49-F238E27FC236}">
                <a16:creationId xmlns:a16="http://schemas.microsoft.com/office/drawing/2014/main" id="{22F79D53-90FC-204C-8F13-4592FAE1FF41}"/>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46</a:t>
            </a:fld>
            <a:endParaRPr lang="en-US" dirty="0"/>
          </a:p>
        </p:txBody>
      </p:sp>
    </p:spTree>
    <p:extLst>
      <p:ext uri="{BB962C8B-B14F-4D97-AF65-F5344CB8AC3E}">
        <p14:creationId xmlns:p14="http://schemas.microsoft.com/office/powerpoint/2010/main" val="2395980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479817028"/>
                  </p:ext>
                </p:extLst>
              </p:nvPr>
            </p:nvGraphicFramePr>
            <p:xfrm>
              <a:off x="4878035" y="1749747"/>
              <a:ext cx="3895482" cy="3017520"/>
            </p:xfrm>
            <a:graphic>
              <a:graphicData uri="http://schemas.openxmlformats.org/drawingml/2006/table">
                <a:tbl>
                  <a:tblPr firstRow="1" bandRow="1">
                    <a:tableStyleId>{EB9631B5-78F2-41C9-869B-9F39066F8104}</a:tableStyleId>
                  </a:tblPr>
                  <a:tblGrid>
                    <a:gridCol w="406272">
                      <a:extLst>
                        <a:ext uri="{9D8B030D-6E8A-4147-A177-3AD203B41FA5}">
                          <a16:colId xmlns:a16="http://schemas.microsoft.com/office/drawing/2014/main" val="2608123464"/>
                        </a:ext>
                      </a:extLst>
                    </a:gridCol>
                    <a:gridCol w="1151921">
                      <a:extLst>
                        <a:ext uri="{9D8B030D-6E8A-4147-A177-3AD203B41FA5}">
                          <a16:colId xmlns:a16="http://schemas.microsoft.com/office/drawing/2014/main" val="3777162626"/>
                        </a:ext>
                      </a:extLst>
                    </a:gridCol>
                    <a:gridCol w="779096">
                      <a:extLst>
                        <a:ext uri="{9D8B030D-6E8A-4147-A177-3AD203B41FA5}">
                          <a16:colId xmlns:a16="http://schemas.microsoft.com/office/drawing/2014/main" val="76346269"/>
                        </a:ext>
                      </a:extLst>
                    </a:gridCol>
                    <a:gridCol w="1113656">
                      <a:extLst>
                        <a:ext uri="{9D8B030D-6E8A-4147-A177-3AD203B41FA5}">
                          <a16:colId xmlns:a16="http://schemas.microsoft.com/office/drawing/2014/main" val="3110329293"/>
                        </a:ext>
                      </a:extLst>
                    </a:gridCol>
                    <a:gridCol w="444537">
                      <a:extLst>
                        <a:ext uri="{9D8B030D-6E8A-4147-A177-3AD203B41FA5}">
                          <a16:colId xmlns:a16="http://schemas.microsoft.com/office/drawing/2014/main" val="517946171"/>
                        </a:ext>
                      </a:extLst>
                    </a:gridCol>
                  </a:tblGrid>
                  <a:tr h="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just"/>
                          <a:endParaRPr lang="en-US" sz="1600" dirty="0">
                            <a:solidFill>
                              <a:sysClr val="windowText" lastClr="000000"/>
                            </a:solidFill>
                          </a:endParaRPr>
                        </a:p>
                        <a:p>
                          <a:pPr algn="just"/>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3">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𝟔𝟏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𝟔</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37683135"/>
                      </a:ext>
                    </a:extLst>
                  </a:tr>
                  <a:tr h="322545">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118586357"/>
                      </a:ext>
                    </a:extLst>
                  </a:tr>
                </a:tbl>
              </a:graphicData>
            </a:graphic>
          </p:graphicFrame>
        </mc:Choice>
        <mc:Fallback xmlns="">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479817028"/>
                  </p:ext>
                </p:extLst>
              </p:nvPr>
            </p:nvGraphicFramePr>
            <p:xfrm>
              <a:off x="4878035" y="1749747"/>
              <a:ext cx="3895482" cy="3017520"/>
            </p:xfrm>
            <a:graphic>
              <a:graphicData uri="http://schemas.openxmlformats.org/drawingml/2006/table">
                <a:tbl>
                  <a:tblPr firstRow="1" bandRow="1">
                    <a:tableStyleId>{EB9631B5-78F2-41C9-869B-9F39066F8104}</a:tableStyleId>
                  </a:tblPr>
                  <a:tblGrid>
                    <a:gridCol w="406272">
                      <a:extLst>
                        <a:ext uri="{9D8B030D-6E8A-4147-A177-3AD203B41FA5}">
                          <a16:colId xmlns:a16="http://schemas.microsoft.com/office/drawing/2014/main" val="2608123464"/>
                        </a:ext>
                      </a:extLst>
                    </a:gridCol>
                    <a:gridCol w="1151921">
                      <a:extLst>
                        <a:ext uri="{9D8B030D-6E8A-4147-A177-3AD203B41FA5}">
                          <a16:colId xmlns:a16="http://schemas.microsoft.com/office/drawing/2014/main" val="3777162626"/>
                        </a:ext>
                      </a:extLst>
                    </a:gridCol>
                    <a:gridCol w="779096">
                      <a:extLst>
                        <a:ext uri="{9D8B030D-6E8A-4147-A177-3AD203B41FA5}">
                          <a16:colId xmlns:a16="http://schemas.microsoft.com/office/drawing/2014/main" val="76346269"/>
                        </a:ext>
                      </a:extLst>
                    </a:gridCol>
                    <a:gridCol w="1113656">
                      <a:extLst>
                        <a:ext uri="{9D8B030D-6E8A-4147-A177-3AD203B41FA5}">
                          <a16:colId xmlns:a16="http://schemas.microsoft.com/office/drawing/2014/main" val="3110329293"/>
                        </a:ext>
                      </a:extLst>
                    </a:gridCol>
                    <a:gridCol w="444537">
                      <a:extLst>
                        <a:ext uri="{9D8B030D-6E8A-4147-A177-3AD203B41FA5}">
                          <a16:colId xmlns:a16="http://schemas.microsoft.com/office/drawing/2014/main" val="517946171"/>
                        </a:ext>
                      </a:extLst>
                    </a:gridCol>
                  </a:tblGrid>
                  <a:tr h="335280">
                    <a:tc>
                      <a:txBody>
                        <a:bodyPr/>
                        <a:lstStyle/>
                        <a:p>
                          <a:endParaRPr lang="en-US"/>
                        </a:p>
                      </a:txBody>
                      <a:tcPr>
                        <a:blipFill>
                          <a:blip r:embed="rId3"/>
                          <a:stretch>
                            <a:fillRect t="-3704" r="-862500" b="-803704"/>
                          </a:stretch>
                        </a:blipFill>
                      </a:tcPr>
                    </a:tc>
                    <a:tc gridSpan="3">
                      <a:txBody>
                        <a:bodyPr/>
                        <a:lstStyle/>
                        <a:p>
                          <a:endParaRPr lang="en-US"/>
                        </a:p>
                      </a:txBody>
                      <a:tcPr>
                        <a:blipFill>
                          <a:blip r:embed="rId3"/>
                          <a:stretch>
                            <a:fillRect l="-13333" t="-3704" r="-15000" b="-803704"/>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777143" t="-3704" r="-2857" b="-803704"/>
                          </a:stretch>
                        </a:blipFill>
                      </a:tcPr>
                    </a:tc>
                    <a:extLst>
                      <a:ext uri="{0D108BD9-81ED-4DB2-BD59-A6C34878D82A}">
                        <a16:rowId xmlns:a16="http://schemas.microsoft.com/office/drawing/2014/main" val="4096015257"/>
                      </a:ext>
                    </a:extLst>
                  </a:tr>
                  <a:tr h="335280">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35443" r="-862500" b="-174684"/>
                          </a:stretch>
                        </a:blipFill>
                      </a:tcPr>
                    </a:tc>
                    <a:tc>
                      <a:txBody>
                        <a:bodyPr/>
                        <a:lstStyle/>
                        <a:p>
                          <a:endParaRPr lang="en-US"/>
                        </a:p>
                      </a:txBody>
                      <a:tcPr>
                        <a:blipFill>
                          <a:blip r:embed="rId3"/>
                          <a:stretch>
                            <a:fillRect l="-35165" t="-107692" r="-203297" b="-7346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209091" t="-107692" r="-40909" b="-734615"/>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777143" t="-35443" r="-2857" b="-174684"/>
                          </a:stretch>
                        </a:blipFill>
                      </a:tcPr>
                    </a:tc>
                    <a:extLst>
                      <a:ext uri="{0D108BD9-81ED-4DB2-BD59-A6C34878D82A}">
                        <a16:rowId xmlns:a16="http://schemas.microsoft.com/office/drawing/2014/main" val="1170925757"/>
                      </a:ext>
                    </a:extLst>
                  </a:tr>
                  <a:tr h="335280">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35165" t="-200000" r="-203297" b="-6074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209091" t="-200000" r="-40909" b="-60740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35280">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35165" t="-311538" r="-203297" b="-53076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09091" t="-311538" r="-40909" b="-53076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35280">
                    <a:tc rowSpan="3">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33750" r="-862500" b="-72500"/>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35165" t="-396296" r="-203297" b="-41111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209091" t="-396296" r="-40909" b="-411111"/>
                          </a:stretch>
                        </a:blipFill>
                      </a:tcPr>
                    </a:tc>
                    <a:tc rowSpan="3">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777143" t="-133750" r="-2857" b="-72500"/>
                          </a:stretch>
                        </a:blipFill>
                      </a:tcPr>
                    </a:tc>
                    <a:extLst>
                      <a:ext uri="{0D108BD9-81ED-4DB2-BD59-A6C34878D82A}">
                        <a16:rowId xmlns:a16="http://schemas.microsoft.com/office/drawing/2014/main" val="350783450"/>
                      </a:ext>
                    </a:extLst>
                  </a:tr>
                  <a:tr h="33528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blipFill>
                          <a:blip r:embed="rId3"/>
                          <a:stretch>
                            <a:fillRect l="-35165" t="-515385" r="-203297" b="-32692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209091" t="-515385" r="-40909" b="-326923"/>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35165" t="-592593" r="-203297" b="-2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09091" t="-592593" r="-40909" b="-214815"/>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637683135"/>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35280">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788889" r="-862500" b="-18519"/>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35165" t="-788889" r="-203297" b="-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209091" t="-788889" r="-40909" b="-18519"/>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777143" t="-788889" r="-2857" b="-18519"/>
                          </a:stretch>
                        </a:blipFill>
                      </a:tcPr>
                    </a:tc>
                    <a:extLst>
                      <a:ext uri="{0D108BD9-81ED-4DB2-BD59-A6C34878D82A}">
                        <a16:rowId xmlns:a16="http://schemas.microsoft.com/office/drawing/2014/main" val="118586357"/>
                      </a:ext>
                    </a:extLst>
                  </a:tr>
                </a:tbl>
              </a:graphicData>
            </a:graphic>
          </p:graphicFrame>
        </mc:Fallback>
      </mc:AlternateContent>
      <mc:AlternateContent xmlns:mc="http://schemas.openxmlformats.org/markup-compatibility/2006" xmlns:a14="http://schemas.microsoft.com/office/drawing/2010/main">
        <mc:Choice Requires="a14">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0" y="914856"/>
                <a:ext cx="8386027" cy="352544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MIL is a generalization of supervised learning, where a sample is considered a </a:t>
                </a:r>
                <a:r>
                  <a:rPr lang="en-US" sz="2000" b="1" dirty="0"/>
                  <a:t>bag</a:t>
                </a:r>
                <a:r>
                  <a:rPr lang="en-US" sz="2000" dirty="0"/>
                  <a:t> containing multiple </a:t>
                </a:r>
                <a:r>
                  <a:rPr lang="en-US" sz="2000" b="1" dirty="0"/>
                  <a:t>instances</a:t>
                </a:r>
                <a:r>
                  <a:rPr lang="en-US" sz="2000" dirty="0"/>
                  <a:t> associated with a single label </a:t>
                </a:r>
                <a:endParaRPr lang="en-US" sz="2000" b="1" dirty="0"/>
              </a:p>
              <a:p>
                <a:pPr>
                  <a:lnSpc>
                    <a:spcPct val="150000"/>
                  </a:lnSpc>
                </a:pPr>
                <a:r>
                  <a:rPr lang="en-US" sz="2000" b="1" dirty="0"/>
                  <a:t>Data Representation: </a:t>
                </a:r>
              </a:p>
              <a:p>
                <a:pPr marL="0" indent="0">
                  <a:buNone/>
                </a:pPr>
                <a:r>
                  <a:rPr lang="en-US" sz="1800" dirty="0"/>
                  <a:t>       </a:t>
                </a:r>
                <a14:m>
                  <m:oMath xmlns:m="http://schemas.openxmlformats.org/officeDocument/2006/math">
                    <m:d>
                      <m:dPr>
                        <m:begChr m:val="{"/>
                        <m:endChr m:val="}"/>
                        <m:ctrlPr>
                          <a:rPr lang="en-US" sz="1800" b="0" i="1" smtClean="0">
                            <a:latin typeface="Cambria Math" panose="02040503050406030204" pitchFamily="18" charset="0"/>
                          </a:rPr>
                        </m:ctrlPr>
                      </m:dPr>
                      <m:e>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𝟏</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𝟐</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𝟐</m:t>
                                </m:r>
                              </m:sub>
                            </m:sSub>
                          </m:e>
                        </m:d>
                        <m:r>
                          <a:rPr lang="en-US" sz="1800" b="0" i="1" smtClean="0">
                            <a:latin typeface="Cambria Math" panose="02040503050406030204" pitchFamily="18" charset="0"/>
                          </a:rPr>
                          <m:t>,…,</m:t>
                        </m:r>
                        <m:d>
                          <m:dPr>
                            <m:ctrlPr>
                              <a:rPr lang="en-US" sz="1800" b="0"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𝒏</m:t>
                                </m:r>
                              </m:sub>
                            </m:sSub>
                            <m:r>
                              <a:rPr lang="en-US" sz="1800" b="0"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𝒏</m:t>
                                </m:r>
                              </m:sub>
                            </m:sSub>
                          </m:e>
                        </m:d>
                      </m:e>
                    </m:d>
                    <m:r>
                      <a:rPr lang="en-US" sz="1800" b="0" i="1" smtClean="0">
                        <a:latin typeface="Cambria Math" panose="02040503050406030204" pitchFamily="18" charset="0"/>
                      </a:rPr>
                      <m:t>, </m:t>
                    </m:r>
                  </m:oMath>
                </a14:m>
                <a:endParaRPr lang="en-US" sz="1800" b="0" i="1" dirty="0">
                  <a:latin typeface="Cambria Math" panose="02040503050406030204" pitchFamily="18" charset="0"/>
                </a:endParaRPr>
              </a:p>
              <a:p>
                <a:pPr marL="0" indent="0">
                  <a:buNone/>
                </a:pPr>
                <a:r>
                  <a:rPr lang="en-US" sz="1800" b="1" dirty="0"/>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𝒚</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r>
                      <a:rPr lang="en-US" sz="1800" b="1" i="1" smtClean="0">
                        <a:latin typeface="Cambria Math" panose="02040503050406030204" pitchFamily="18" charset="0"/>
                      </a:rPr>
                      <m:t>𝒀</m:t>
                    </m:r>
                    <m:r>
                      <a:rPr lang="en-US" sz="1800" b="1" i="1" smtClean="0">
                        <a:latin typeface="Cambria Math" panose="02040503050406030204" pitchFamily="18" charset="0"/>
                      </a:rPr>
                      <m:t>=</m:t>
                    </m:r>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𝟏</m:t>
                        </m:r>
                        <m:r>
                          <a:rPr lang="en-US" sz="1800" b="1" i="1" smtClean="0">
                            <a:latin typeface="Cambria Math" panose="02040503050406030204" pitchFamily="18" charset="0"/>
                            <a:ea typeface="Cambria Math" panose="02040503050406030204" pitchFamily="18" charset="0"/>
                          </a:rPr>
                          <m:t>,+</m:t>
                        </m:r>
                        <m:r>
                          <a:rPr lang="en-US" sz="1800" b="1" i="1" smtClean="0">
                            <a:latin typeface="Cambria Math" panose="02040503050406030204" pitchFamily="18" charset="0"/>
                            <a:ea typeface="Cambria Math" panose="02040503050406030204" pitchFamily="18" charset="0"/>
                          </a:rPr>
                          <m:t>𝟏</m:t>
                        </m:r>
                        <m:r>
                          <a:rPr lang="en-US" sz="1800" b="1"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𝑛</m:t>
                        </m:r>
                      </m:sup>
                    </m:sSup>
                  </m:oMath>
                </a14:m>
                <a:r>
                  <a:rPr lang="en-US" sz="1800" dirty="0"/>
                  <a:t>, </a:t>
                </a:r>
                <a14:m>
                  <m:oMath xmlns:m="http://schemas.openxmlformats.org/officeDocument/2006/math">
                    <m:r>
                      <a:rPr lang="en-US" sz="1800" b="1" i="1">
                        <a:latin typeface="Cambria Math" panose="02040503050406030204" pitchFamily="18" charset="0"/>
                      </a:rPr>
                      <m:t>∀</m:t>
                    </m:r>
                    <m:r>
                      <a:rPr lang="en-US" sz="1800" b="1" i="1">
                        <a:latin typeface="Cambria Math" panose="02040503050406030204" pitchFamily="18" charset="0"/>
                      </a:rPr>
                      <m:t>𝒋</m:t>
                    </m:r>
                    <m:r>
                      <a:rPr lang="en-US" sz="1800" b="1" i="1">
                        <a:latin typeface="Cambria Math" panose="02040503050406030204" pitchFamily="18" charset="0"/>
                      </a:rPr>
                      <m:t>=</m:t>
                    </m:r>
                    <m:d>
                      <m:dPr>
                        <m:begChr m:val="{"/>
                        <m:endChr m:val="}"/>
                        <m:ctrlPr>
                          <a:rPr lang="en-US" sz="1800" b="1" i="1">
                            <a:latin typeface="Cambria Math" panose="02040503050406030204" pitchFamily="18" charset="0"/>
                          </a:rPr>
                        </m:ctrlPr>
                      </m:dPr>
                      <m:e>
                        <m:r>
                          <a:rPr lang="en-US" sz="1800" b="1" i="1">
                            <a:latin typeface="Cambria Math" panose="02040503050406030204" pitchFamily="18" charset="0"/>
                          </a:rPr>
                          <m:t>𝟏</m:t>
                        </m:r>
                        <m:r>
                          <a:rPr lang="en-US" sz="1800" b="1" i="1">
                            <a:latin typeface="Cambria Math" panose="02040503050406030204" pitchFamily="18" charset="0"/>
                          </a:rPr>
                          <m:t>, …, </m:t>
                        </m:r>
                        <m:r>
                          <a:rPr lang="en-US" sz="1800" b="1" i="1">
                            <a:latin typeface="Cambria Math" panose="02040503050406030204" pitchFamily="18" charset="0"/>
                          </a:rPr>
                          <m:t>𝒏</m:t>
                        </m:r>
                      </m:e>
                    </m:d>
                  </m:oMath>
                </a14:m>
                <a:r>
                  <a:rPr lang="en-US" sz="1800" dirty="0"/>
                  <a:t>, </a:t>
                </a:r>
                <a:endParaRPr lang="en-US" sz="1800" b="1" i="1" dirty="0">
                  <a:latin typeface="Cambria Math" panose="02040503050406030204" pitchFamily="18" charset="0"/>
                </a:endParaRPr>
              </a:p>
              <a:p>
                <a:pPr marL="0" indent="0">
                  <a:buNone/>
                </a:pPr>
                <a:r>
                  <a:rPr lang="en-US" sz="1800" b="1" dirty="0"/>
                  <a:t>       </a:t>
                </a:r>
                <a14:m>
                  <m:oMath xmlns:m="http://schemas.openxmlformats.org/officeDocument/2006/math">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d>
                      <m:dPr>
                        <m:begChr m:val="{"/>
                        <m:endChr m:val="}"/>
                        <m:ctrlPr>
                          <a:rPr lang="en-US" sz="1800" b="1" i="1" smtClean="0">
                            <a:latin typeface="Cambria Math" panose="02040503050406030204" pitchFamily="18" charset="0"/>
                          </a:rPr>
                        </m:ctrlPr>
                      </m:dPr>
                      <m:e>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𝟏</m:t>
                            </m:r>
                          </m:sub>
                        </m:sSub>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𝑩</m:t>
                                </m:r>
                              </m:e>
                              <m:sub>
                                <m:r>
                                  <a:rPr lang="en-US" sz="1800" b="1" i="1" smtClean="0">
                                    <a:latin typeface="Cambria Math" panose="02040503050406030204" pitchFamily="18" charset="0"/>
                                  </a:rPr>
                                  <m:t>𝒋</m:t>
                                </m:r>
                              </m:sub>
                            </m:sSub>
                            <m:r>
                              <a:rPr lang="en-US" sz="1800" b="1" i="1" smtClean="0">
                                <a:latin typeface="Cambria Math" panose="02040503050406030204" pitchFamily="18" charset="0"/>
                              </a:rPr>
                              <m:t>|</m:t>
                            </m:r>
                          </m:sub>
                        </m:sSub>
                      </m:e>
                    </m:d>
                    <m:r>
                      <a:rPr lang="en-US" sz="1800" b="1" i="1" smtClean="0">
                        <a:latin typeface="Cambria Math" panose="02040503050406030204" pitchFamily="18" charset="0"/>
                      </a:rPr>
                      <m:t>, ∀</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1" i="1" smtClean="0">
                        <a:latin typeface="Cambria Math" panose="02040503050406030204" pitchFamily="18" charset="0"/>
                      </a:rPr>
                      <m:t>∈</m:t>
                    </m:r>
                    <m:r>
                      <a:rPr lang="en-US" sz="1800" b="1" i="1" smtClean="0">
                        <a:latin typeface="Cambria Math" panose="02040503050406030204" pitchFamily="18" charset="0"/>
                      </a:rPr>
                      <m:t>𝑿</m:t>
                    </m:r>
                    <m:r>
                      <a:rPr lang="en-US" sz="1800" b="1" i="1" smtClean="0">
                        <a:latin typeface="Cambria Math" panose="02040503050406030204" pitchFamily="18" charset="0"/>
                      </a:rPr>
                      <m:t>= </m:t>
                    </m:r>
                    <m:sSup>
                      <m:sSupPr>
                        <m:ctrlPr>
                          <a:rPr lang="en-US" sz="1800" b="1" i="1" smtClean="0">
                            <a:latin typeface="Cambria Math" panose="02040503050406030204" pitchFamily="18" charset="0"/>
                            <a:ea typeface="Cambria Math" panose="02040503050406030204" pitchFamily="18" charset="0"/>
                          </a:rPr>
                        </m:ctrlPr>
                      </m:sSupPr>
                      <m:e>
                        <m:r>
                          <a:rPr lang="en-US" sz="1800" b="1" i="1" smtClean="0">
                            <a:latin typeface="Cambria Math" panose="02040503050406030204" pitchFamily="18" charset="0"/>
                            <a:ea typeface="Cambria Math" panose="02040503050406030204" pitchFamily="18" charset="0"/>
                          </a:rPr>
                          <m:t>ℜ</m:t>
                        </m:r>
                      </m:e>
                      <m:sup>
                        <m:r>
                          <a:rPr lang="en-US" sz="1800" b="1" i="1" smtClean="0">
                            <a:latin typeface="Cambria Math" panose="02040503050406030204" pitchFamily="18" charset="0"/>
                            <a:ea typeface="Cambria Math" panose="02040503050406030204" pitchFamily="18" charset="0"/>
                          </a:rPr>
                          <m:t>𝒎</m:t>
                        </m:r>
                        <m:r>
                          <a:rPr lang="en-US" sz="1800" b="1" i="1" smtClean="0">
                            <a:latin typeface="Cambria Math" panose="02040503050406030204" pitchFamily="18" charset="0"/>
                            <a:ea typeface="Cambria Math" panose="02040503050406030204" pitchFamily="18" charset="0"/>
                          </a:rPr>
                          <m:t> × </m:t>
                        </m:r>
                        <m:r>
                          <a:rPr lang="en-US" sz="1800" b="1" i="1" smtClean="0">
                            <a:latin typeface="Cambria Math" panose="02040503050406030204" pitchFamily="18" charset="0"/>
                            <a:ea typeface="Cambria Math" panose="02040503050406030204" pitchFamily="18" charset="0"/>
                          </a:rPr>
                          <m:t>𝒅</m:t>
                        </m:r>
                      </m:sup>
                    </m:sSup>
                  </m:oMath>
                </a14:m>
                <a:endParaRPr lang="en-US" sz="2000" b="1" dirty="0"/>
              </a:p>
              <a:p>
                <a:pPr>
                  <a:lnSpc>
                    <a:spcPct val="150000"/>
                  </a:lnSpc>
                </a:pPr>
                <a:r>
                  <a:rPr lang="en-US" sz="2000" b="1" dirty="0"/>
                  <a:t>Objective</a:t>
                </a:r>
                <a:r>
                  <a:rPr lang="en-US" sz="2000" dirty="0"/>
                  <a:t>: </a:t>
                </a:r>
              </a:p>
              <a:p>
                <a:pPr marL="457177" lvl="1" indent="0">
                  <a:buNone/>
                </a:pPr>
                <a:r>
                  <a:rPr lang="en-US" sz="2000" dirty="0"/>
                  <a:t>bag label </a:t>
                </a:r>
                <a14:m>
                  <m:oMath xmlns:m="http://schemas.openxmlformats.org/officeDocument/2006/math">
                    <m:sSub>
                      <m:sSubPr>
                        <m:ctrlPr>
                          <a:rPr lang="en-US" sz="1800" b="0" i="1" dirty="0"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𝒚</m:t>
                            </m:r>
                          </m:e>
                        </m:acc>
                      </m:e>
                      <m:sub>
                        <m:r>
                          <a:rPr lang="en-US" sz="1800" b="0" i="1" dirty="0" smtClean="0">
                            <a:latin typeface="Cambria Math" panose="02040503050406030204" pitchFamily="18" charset="0"/>
                          </a:rPr>
                          <m:t>𝑗</m:t>
                        </m:r>
                      </m:sub>
                    </m:sSub>
                  </m:oMath>
                </a14:m>
                <a:r>
                  <a:rPr lang="en-US" sz="1800" dirty="0"/>
                  <a:t> </a:t>
                </a:r>
                <a:r>
                  <a:rPr lang="en-US" sz="2000" dirty="0"/>
                  <a:t>for unseen </a:t>
                </a:r>
                <a14:m>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a:latin typeface="Cambria Math" panose="02040503050406030204" pitchFamily="18" charset="0"/>
                              </a:rPr>
                            </m:ctrlPr>
                          </m:accPr>
                          <m:e>
                            <m:r>
                              <a:rPr lang="en-US" sz="1800" b="1" i="1" smtClean="0">
                                <a:latin typeface="Cambria Math" panose="02040503050406030204" pitchFamily="18" charset="0"/>
                              </a:rPr>
                              <m:t>𝑩</m:t>
                            </m:r>
                          </m:e>
                        </m:acc>
                      </m:e>
                      <m:sub>
                        <m:r>
                          <a:rPr lang="en-US" sz="1800" b="1" i="1" smtClean="0">
                            <a:latin typeface="Cambria Math" panose="02040503050406030204" pitchFamily="18" charset="0"/>
                          </a:rPr>
                          <m:t>𝒋</m:t>
                        </m:r>
                      </m:sub>
                    </m:sSub>
                  </m:oMath>
                </a14:m>
                <a:endParaRPr lang="en-US" sz="2000" b="1" dirty="0"/>
              </a:p>
            </p:txBody>
          </p:sp>
        </mc:Choice>
        <mc:Fallback xmlns="">
          <p:sp>
            <p:nvSpPr>
              <p:cNvPr id="9" name="Content Placeholder 6">
                <a:extLst>
                  <a:ext uri="{FF2B5EF4-FFF2-40B4-BE49-F238E27FC236}">
                    <a16:creationId xmlns:a16="http://schemas.microsoft.com/office/drawing/2014/main" id="{66758772-2A9A-8247-BBA6-A58DE01C9CB3}"/>
                  </a:ext>
                </a:extLst>
              </p:cNvPr>
              <p:cNvSpPr txBox="1">
                <a:spLocks noRot="1" noChangeAspect="1" noMove="1" noResize="1" noEditPoints="1" noAdjustHandles="1" noChangeArrowheads="1" noChangeShapeType="1" noTextEdit="1"/>
              </p:cNvSpPr>
              <p:nvPr/>
            </p:nvSpPr>
            <p:spPr>
              <a:xfrm>
                <a:off x="387490" y="914856"/>
                <a:ext cx="8386027" cy="3525445"/>
              </a:xfrm>
              <a:prstGeom prst="rect">
                <a:avLst/>
              </a:prstGeom>
              <a:blipFill>
                <a:blip r:embed="rId4"/>
                <a:stretch>
                  <a:fillRect l="-605" t="-1799" b="-7554"/>
                </a:stretch>
              </a:blipFill>
            </p:spPr>
            <p:txBody>
              <a:bodyPr/>
              <a:lstStyle/>
              <a:p>
                <a:r>
                  <a:rPr lang="en-US">
                    <a:noFill/>
                  </a:rPr>
                  <a:t> </a:t>
                </a:r>
              </a:p>
            </p:txBody>
          </p:sp>
        </mc:Fallback>
      </mc:AlternateContent>
    </p:spTree>
    <p:extLst>
      <p:ext uri="{BB962C8B-B14F-4D97-AF65-F5344CB8AC3E}">
        <p14:creationId xmlns:p14="http://schemas.microsoft.com/office/powerpoint/2010/main" val="1235797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3" name="Content Placeholder 2">
            <a:extLst>
              <a:ext uri="{FF2B5EF4-FFF2-40B4-BE49-F238E27FC236}">
                <a16:creationId xmlns:a16="http://schemas.microsoft.com/office/drawing/2014/main" id="{E15A045E-7F64-8C4B-886A-E74DCDAD3A88}"/>
              </a:ext>
            </a:extLst>
          </p:cNvPr>
          <p:cNvSpPr>
            <a:spLocks noGrp="1"/>
          </p:cNvSpPr>
          <p:nvPr>
            <p:ph idx="1"/>
          </p:nvPr>
        </p:nvSpPr>
        <p:spPr/>
        <p:txBody>
          <a:bodyPr/>
          <a:lstStyle/>
          <a:p>
            <a:endParaRPr lang="en-US"/>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Tree>
    <p:extLst>
      <p:ext uri="{BB962C8B-B14F-4D97-AF65-F5344CB8AC3E}">
        <p14:creationId xmlns:p14="http://schemas.microsoft.com/office/powerpoint/2010/main" val="191192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6211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4" name="Content Placeholder 3">
            <a:extLst>
              <a:ext uri="{FF2B5EF4-FFF2-40B4-BE49-F238E27FC236}">
                <a16:creationId xmlns:a16="http://schemas.microsoft.com/office/drawing/2014/main" id="{5582EBC6-D75D-1346-B986-FAA4A364D3C2}"/>
              </a:ext>
            </a:extLst>
          </p:cNvPr>
          <p:cNvSpPr>
            <a:spLocks noGrp="1"/>
          </p:cNvSpPr>
          <p:nvPr>
            <p:ph sz="half" idx="2"/>
          </p:nvPr>
        </p:nvSpPr>
        <p:spPr>
          <a:xfrm>
            <a:off x="630238" y="3911054"/>
            <a:ext cx="3868737" cy="957852"/>
          </a:xfrm>
        </p:spPr>
        <p:txBody>
          <a:bodyPr/>
          <a:lstStyle/>
          <a:p>
            <a:r>
              <a:rPr lang="en-US" dirty="0"/>
              <a:t>Hinge-Loss</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1" y="3911055"/>
            <a:ext cx="3887788" cy="957851"/>
          </a:xfrm>
        </p:spPr>
        <p:txBody>
          <a:bodyPr/>
          <a:lstStyle/>
          <a:p>
            <a:r>
              <a:rPr lang="en-US"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9</a:t>
            </a:fld>
            <a:endParaRPr lang="en-US" dirty="0"/>
          </a:p>
        </p:txBody>
      </p:sp>
      <p:pic>
        <p:nvPicPr>
          <p:cNvPr id="9" name="Content Placeholder 5">
            <a:extLst>
              <a:ext uri="{FF2B5EF4-FFF2-40B4-BE49-F238E27FC236}">
                <a16:creationId xmlns:a16="http://schemas.microsoft.com/office/drawing/2014/main" id="{F0F26AC5-BDA1-BA4E-8AB3-F048B300FA5F}"/>
              </a:ext>
            </a:extLst>
          </p:cNvPr>
          <p:cNvPicPr>
            <a:picLocks noChangeAspect="1"/>
          </p:cNvPicPr>
          <p:nvPr/>
        </p:nvPicPr>
        <p:blipFill>
          <a:blip r:embed="rId3"/>
          <a:stretch>
            <a:fillRect/>
          </a:stretch>
        </p:blipFill>
        <p:spPr>
          <a:xfrm>
            <a:off x="1371920" y="1196423"/>
            <a:ext cx="2385374" cy="2085704"/>
          </a:xfrm>
          <a:prstGeom prst="rect">
            <a:avLst/>
          </a:prstGeom>
        </p:spPr>
      </p:pic>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4"/>
          <a:stretch>
            <a:fillRect/>
          </a:stretch>
        </p:blipFill>
        <p:spPr>
          <a:xfrm>
            <a:off x="5438856" y="1195032"/>
            <a:ext cx="2268378" cy="1858430"/>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5"/>
          <a:stretch>
            <a:fillRect/>
          </a:stretch>
        </p:blipFill>
        <p:spPr>
          <a:xfrm>
            <a:off x="4498975" y="4210891"/>
            <a:ext cx="4339492" cy="564728"/>
          </a:xfrm>
          <a:prstGeom prst="rect">
            <a:avLst/>
          </a:prstGeom>
        </p:spPr>
      </p:pic>
      <p:pic>
        <p:nvPicPr>
          <p:cNvPr id="15" name="Picture 14">
            <a:extLst>
              <a:ext uri="{FF2B5EF4-FFF2-40B4-BE49-F238E27FC236}">
                <a16:creationId xmlns:a16="http://schemas.microsoft.com/office/drawing/2014/main" id="{24E0A095-53E6-FD48-82FD-0CE89E84675F}"/>
              </a:ext>
            </a:extLst>
          </p:cNvPr>
          <p:cNvPicPr>
            <a:picLocks noChangeAspect="1"/>
          </p:cNvPicPr>
          <p:nvPr/>
        </p:nvPicPr>
        <p:blipFill>
          <a:blip r:embed="rId6"/>
          <a:stretch>
            <a:fillRect/>
          </a:stretch>
        </p:blipFill>
        <p:spPr>
          <a:xfrm>
            <a:off x="65087" y="4210891"/>
            <a:ext cx="4368800" cy="568543"/>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7"/>
          <a:stretch>
            <a:fillRect/>
          </a:stretch>
        </p:blipFill>
        <p:spPr>
          <a:xfrm>
            <a:off x="2084232" y="3176481"/>
            <a:ext cx="4699310" cy="611554"/>
          </a:xfrm>
          <a:prstGeom prst="rect">
            <a:avLst/>
          </a:prstGeom>
        </p:spPr>
      </p:pic>
    </p:spTree>
    <p:extLst>
      <p:ext uri="{BB962C8B-B14F-4D97-AF65-F5344CB8AC3E}">
        <p14:creationId xmlns:p14="http://schemas.microsoft.com/office/powerpoint/2010/main" val="1872653594"/>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10388</TotalTime>
  <Words>4773</Words>
  <Application>Microsoft Macintosh PowerPoint</Application>
  <PresentationFormat>On-screen Show (16:9)</PresentationFormat>
  <Paragraphs>570</Paragraphs>
  <Slides>46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Cambria Math</vt:lpstr>
      <vt:lpstr>Times New Roman</vt:lpstr>
      <vt:lpstr>2_Custom Design</vt:lpstr>
      <vt:lpstr>Novel Support Vector Machines for Diverse Learning Paradigms</vt:lpstr>
      <vt:lpstr>Motivation</vt:lpstr>
      <vt:lpstr>Supervised Learning</vt:lpstr>
      <vt:lpstr>Multiple-Target Learning</vt:lpstr>
      <vt:lpstr>Multiple-Instance Learning</vt:lpstr>
      <vt:lpstr>Data Stream Learning</vt:lpstr>
      <vt:lpstr>Contributions</vt:lpstr>
      <vt:lpstr>Agenda</vt:lpstr>
      <vt:lpstr>Support Vector Machines</vt:lpstr>
      <vt:lpstr>Using Kernels</vt:lpstr>
      <vt:lpstr>Solving the SVM Problem</vt:lpstr>
      <vt:lpstr>Why SVMs: Form vs. Norm</vt:lpstr>
      <vt:lpstr>Multi-Target SVR using Maximum Correlation Chains </vt:lpstr>
      <vt:lpstr>Multi-Target Learning</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Learning</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OLLAWV: Formulation</vt:lpstr>
      <vt:lpstr>OLLAWV: Algorithm</vt:lpstr>
      <vt:lpstr>Experimental Environment</vt:lpstr>
      <vt:lpstr>SVM Comparison Results</vt:lpstr>
      <vt:lpstr>Non-SVM Comparison Results</vt:lpstr>
      <vt:lpstr>Online Learning</vt:lpstr>
      <vt:lpstr>Online Learning</vt:lpstr>
      <vt:lpstr>Online Learning</vt:lpstr>
      <vt:lpstr>OLLAWV for Batched Data Streams</vt:lpstr>
      <vt:lpstr>Conclusions</vt:lpstr>
      <vt:lpstr>Conclusions</vt:lpstr>
      <vt:lpstr>Future Work</vt:lpstr>
      <vt:lpstr>Publications</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934</cp:revision>
  <cp:lastPrinted>2018-04-16T09:12:53Z</cp:lastPrinted>
  <dcterms:created xsi:type="dcterms:W3CDTF">2018-03-13T10:23:44Z</dcterms:created>
  <dcterms:modified xsi:type="dcterms:W3CDTF">2018-09-04T18:51:22Z</dcterms:modified>
</cp:coreProperties>
</file>